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93" r:id="rId1"/>
  </p:sldMasterIdLst>
  <p:notesMasterIdLst>
    <p:notesMasterId r:id="rId32"/>
  </p:notesMasterIdLst>
  <p:handoutMasterIdLst>
    <p:handoutMasterId r:id="rId33"/>
  </p:handoutMasterIdLst>
  <p:sldIdLst>
    <p:sldId id="372" r:id="rId2"/>
    <p:sldId id="373" r:id="rId3"/>
    <p:sldId id="392" r:id="rId4"/>
    <p:sldId id="384" r:id="rId5"/>
    <p:sldId id="385" r:id="rId6"/>
    <p:sldId id="386" r:id="rId7"/>
    <p:sldId id="387" r:id="rId8"/>
    <p:sldId id="388" r:id="rId9"/>
    <p:sldId id="389" r:id="rId10"/>
    <p:sldId id="390" r:id="rId11"/>
    <p:sldId id="391" r:id="rId12"/>
    <p:sldId id="276" r:id="rId13"/>
    <p:sldId id="325" r:id="rId14"/>
    <p:sldId id="326" r:id="rId15"/>
    <p:sldId id="260" r:id="rId16"/>
    <p:sldId id="327" r:id="rId17"/>
    <p:sldId id="366" r:id="rId18"/>
    <p:sldId id="330" r:id="rId19"/>
    <p:sldId id="374" r:id="rId20"/>
    <p:sldId id="266" r:id="rId21"/>
    <p:sldId id="334" r:id="rId22"/>
    <p:sldId id="335" r:id="rId23"/>
    <p:sldId id="336" r:id="rId24"/>
    <p:sldId id="380" r:id="rId25"/>
    <p:sldId id="382" r:id="rId26"/>
    <p:sldId id="340" r:id="rId27"/>
    <p:sldId id="351" r:id="rId28"/>
    <p:sldId id="359" r:id="rId29"/>
    <p:sldId id="360" r:id="rId30"/>
    <p:sldId id="383" r:id="rId31"/>
  </p:sldIdLst>
  <p:sldSz cx="9144000" cy="6858000" type="screen4x3"/>
  <p:notesSz cx="7099300" cy="10234613"/>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64">
          <p15:clr>
            <a:srgbClr val="A4A3A4"/>
          </p15:clr>
        </p15:guide>
        <p15:guide id="2" pos="576">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B2C"/>
    <a:srgbClr val="FFFFCC"/>
    <a:srgbClr val="003300"/>
    <a:srgbClr val="CCFFCC"/>
    <a:srgbClr val="FBD589"/>
    <a:srgbClr val="701A5C"/>
    <a:srgbClr val="4EA68F"/>
    <a:srgbClr val="FAB252"/>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18" autoAdjust="0"/>
    <p:restoredTop sz="79769" autoAdjust="0"/>
  </p:normalViewPr>
  <p:slideViewPr>
    <p:cSldViewPr>
      <p:cViewPr varScale="1">
        <p:scale>
          <a:sx n="88" d="100"/>
          <a:sy n="88" d="100"/>
        </p:scale>
        <p:origin x="2460" y="90"/>
      </p:cViewPr>
      <p:guideLst>
        <p:guide orient="horz" pos="864"/>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5516"/>
    </p:cViewPr>
  </p:sorterViewPr>
  <p:notesViewPr>
    <p:cSldViewPr>
      <p:cViewPr varScale="1">
        <p:scale>
          <a:sx n="53" d="100"/>
          <a:sy n="53" d="100"/>
        </p:scale>
        <p:origin x="-1926" y="-102"/>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1050A6-389B-419F-8BB7-A17740205DA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8B5358DC-899A-47D8-A835-1FDAC4CA1CEF}">
      <dgm:prSet phldrT="[Text]"/>
      <dgm:spPr>
        <a:solidFill>
          <a:schemeClr val="bg2">
            <a:lumMod val="75000"/>
            <a:alpha val="90000"/>
          </a:schemeClr>
        </a:solidFill>
        <a:ln>
          <a:noFill/>
        </a:ln>
      </dgm:spPr>
      <dgm:t>
        <a:bodyPr/>
        <a:lstStyle/>
        <a:p>
          <a:r>
            <a:rPr lang="en-US" dirty="0">
              <a:solidFill>
                <a:srgbClr val="303B2C"/>
              </a:solidFill>
            </a:rPr>
            <a:t>Shutter</a:t>
          </a:r>
        </a:p>
      </dgm:t>
    </dgm:pt>
    <dgm:pt modelId="{E3E98F71-B8C8-4A9E-929A-891D5B7651C2}" type="parTrans" cxnId="{7888CB0F-E4AE-4224-8A02-B6BECEE335F8}">
      <dgm:prSet/>
      <dgm:spPr/>
      <dgm:t>
        <a:bodyPr/>
        <a:lstStyle/>
        <a:p>
          <a:endParaRPr lang="en-US"/>
        </a:p>
      </dgm:t>
    </dgm:pt>
    <dgm:pt modelId="{533AEBB3-B13D-4B4B-B5A5-AE502D583832}" type="sibTrans" cxnId="{7888CB0F-E4AE-4224-8A02-B6BECEE335F8}">
      <dgm:prSet/>
      <dgm:spPr/>
      <dgm:t>
        <a:bodyPr/>
        <a:lstStyle/>
        <a:p>
          <a:endParaRPr lang="en-US"/>
        </a:p>
      </dgm:t>
    </dgm:pt>
    <dgm:pt modelId="{F7918F9A-4C2D-4657-9BB5-8C3DC3924F5C}">
      <dgm:prSet phldrT="[Text]"/>
      <dgm:spPr>
        <a:solidFill>
          <a:schemeClr val="bg2">
            <a:lumMod val="75000"/>
            <a:alpha val="90000"/>
          </a:schemeClr>
        </a:solidFill>
        <a:ln>
          <a:noFill/>
        </a:ln>
      </dgm:spPr>
      <dgm:t>
        <a:bodyPr/>
        <a:lstStyle/>
        <a:p>
          <a:r>
            <a:rPr lang="en-US" dirty="0">
              <a:solidFill>
                <a:srgbClr val="303B2C"/>
              </a:solidFill>
            </a:rPr>
            <a:t>Frames (2)</a:t>
          </a:r>
        </a:p>
      </dgm:t>
    </dgm:pt>
    <dgm:pt modelId="{93C702DA-320E-4322-B44D-01C34A262E12}" type="parTrans" cxnId="{77839673-9CEF-47B9-BD19-FE21CFA4BFCC}">
      <dgm:prSet/>
      <dgm:spPr>
        <a:ln>
          <a:solidFill>
            <a:srgbClr val="002060"/>
          </a:solidFill>
        </a:ln>
      </dgm:spPr>
      <dgm:t>
        <a:bodyPr/>
        <a:lstStyle/>
        <a:p>
          <a:endParaRPr lang="en-US"/>
        </a:p>
      </dgm:t>
    </dgm:pt>
    <dgm:pt modelId="{195B6FC2-D50D-4C66-90A6-194C64159D73}" type="sibTrans" cxnId="{77839673-9CEF-47B9-BD19-FE21CFA4BFCC}">
      <dgm:prSet/>
      <dgm:spPr/>
      <dgm:t>
        <a:bodyPr/>
        <a:lstStyle/>
        <a:p>
          <a:endParaRPr lang="en-US"/>
        </a:p>
      </dgm:t>
    </dgm:pt>
    <dgm:pt modelId="{C70CBF92-18A0-4ECB-86AA-E86A28574769}">
      <dgm:prSet phldrT="[Text]"/>
      <dgm:spPr>
        <a:solidFill>
          <a:schemeClr val="bg2">
            <a:lumMod val="75000"/>
            <a:alpha val="90000"/>
          </a:schemeClr>
        </a:solidFill>
        <a:ln>
          <a:noFill/>
        </a:ln>
      </dgm:spPr>
      <dgm:t>
        <a:bodyPr/>
        <a:lstStyle/>
        <a:p>
          <a:r>
            <a:rPr lang="en-US" dirty="0">
              <a:solidFill>
                <a:srgbClr val="303B2C"/>
              </a:solidFill>
            </a:rPr>
            <a:t>Wood sections (4)</a:t>
          </a:r>
        </a:p>
      </dgm:t>
    </dgm:pt>
    <dgm:pt modelId="{C613ABD0-D0A7-48D6-A5AC-CDA844215373}" type="parTrans" cxnId="{0387BC7A-60BE-4504-9B99-56E4EADBA0FF}">
      <dgm:prSet/>
      <dgm:spPr>
        <a:ln>
          <a:solidFill>
            <a:srgbClr val="002060"/>
          </a:solidFill>
        </a:ln>
      </dgm:spPr>
      <dgm:t>
        <a:bodyPr/>
        <a:lstStyle/>
        <a:p>
          <a:endParaRPr lang="en-US"/>
        </a:p>
      </dgm:t>
    </dgm:pt>
    <dgm:pt modelId="{EF83366F-3359-46F1-8915-8FD04814DB62}" type="sibTrans" cxnId="{0387BC7A-60BE-4504-9B99-56E4EADBA0FF}">
      <dgm:prSet/>
      <dgm:spPr/>
      <dgm:t>
        <a:bodyPr/>
        <a:lstStyle/>
        <a:p>
          <a:endParaRPr lang="en-US"/>
        </a:p>
      </dgm:t>
    </dgm:pt>
    <dgm:pt modelId="{55E83B1A-BEC6-4E20-8240-9C79DA059560}" type="pres">
      <dgm:prSet presAssocID="{C11050A6-389B-419F-8BB7-A17740205DA0}" presName="hierChild1" presStyleCnt="0">
        <dgm:presLayoutVars>
          <dgm:orgChart val="1"/>
          <dgm:chPref val="1"/>
          <dgm:dir/>
          <dgm:animOne val="branch"/>
          <dgm:animLvl val="lvl"/>
          <dgm:resizeHandles/>
        </dgm:presLayoutVars>
      </dgm:prSet>
      <dgm:spPr/>
    </dgm:pt>
    <dgm:pt modelId="{912F4E34-330E-45FF-8E17-16A53865C8C4}" type="pres">
      <dgm:prSet presAssocID="{8B5358DC-899A-47D8-A835-1FDAC4CA1CEF}" presName="hierRoot1" presStyleCnt="0">
        <dgm:presLayoutVars>
          <dgm:hierBranch val="init"/>
        </dgm:presLayoutVars>
      </dgm:prSet>
      <dgm:spPr/>
    </dgm:pt>
    <dgm:pt modelId="{4B588F80-4F61-474F-9180-7EAD020B16B6}" type="pres">
      <dgm:prSet presAssocID="{8B5358DC-899A-47D8-A835-1FDAC4CA1CEF}" presName="rootComposite1" presStyleCnt="0"/>
      <dgm:spPr/>
    </dgm:pt>
    <dgm:pt modelId="{040F1E7E-D3C2-4B7C-AAC0-4FA23192EB1D}" type="pres">
      <dgm:prSet presAssocID="{8B5358DC-899A-47D8-A835-1FDAC4CA1CEF}" presName="rootText1" presStyleLbl="node0" presStyleIdx="0" presStyleCnt="1" custLinFactNeighborX="3583" custLinFactNeighborY="-88">
        <dgm:presLayoutVars>
          <dgm:chPref val="3"/>
        </dgm:presLayoutVars>
      </dgm:prSet>
      <dgm:spPr/>
    </dgm:pt>
    <dgm:pt modelId="{7FBEE4B6-54D0-4704-A1E6-418220B6339C}" type="pres">
      <dgm:prSet presAssocID="{8B5358DC-899A-47D8-A835-1FDAC4CA1CEF}" presName="rootConnector1" presStyleLbl="node1" presStyleIdx="0" presStyleCnt="0"/>
      <dgm:spPr/>
    </dgm:pt>
    <dgm:pt modelId="{BA05E231-3F1D-425E-9B00-88618E2B141A}" type="pres">
      <dgm:prSet presAssocID="{8B5358DC-899A-47D8-A835-1FDAC4CA1CEF}" presName="hierChild2" presStyleCnt="0"/>
      <dgm:spPr/>
    </dgm:pt>
    <dgm:pt modelId="{70F48C57-4481-4E58-949A-B77EC19EBA7C}" type="pres">
      <dgm:prSet presAssocID="{93C702DA-320E-4322-B44D-01C34A262E12}" presName="Name37" presStyleLbl="parChTrans1D2" presStyleIdx="0" presStyleCnt="2"/>
      <dgm:spPr/>
    </dgm:pt>
    <dgm:pt modelId="{1AE4125D-D73B-4B01-BE13-45BD252F152F}" type="pres">
      <dgm:prSet presAssocID="{F7918F9A-4C2D-4657-9BB5-8C3DC3924F5C}" presName="hierRoot2" presStyleCnt="0">
        <dgm:presLayoutVars>
          <dgm:hierBranch val="init"/>
        </dgm:presLayoutVars>
      </dgm:prSet>
      <dgm:spPr/>
    </dgm:pt>
    <dgm:pt modelId="{21988129-ED95-4896-B168-D73C81DA4571}" type="pres">
      <dgm:prSet presAssocID="{F7918F9A-4C2D-4657-9BB5-8C3DC3924F5C}" presName="rootComposite" presStyleCnt="0"/>
      <dgm:spPr/>
    </dgm:pt>
    <dgm:pt modelId="{15B8D80C-00D0-4F5A-82B0-F308BE82FE27}" type="pres">
      <dgm:prSet presAssocID="{F7918F9A-4C2D-4657-9BB5-8C3DC3924F5C}" presName="rootText" presStyleLbl="node2" presStyleIdx="0" presStyleCnt="2">
        <dgm:presLayoutVars>
          <dgm:chPref val="3"/>
        </dgm:presLayoutVars>
      </dgm:prSet>
      <dgm:spPr/>
    </dgm:pt>
    <dgm:pt modelId="{ACFBC753-B6EA-4A4E-88AC-5B371AD6DC9C}" type="pres">
      <dgm:prSet presAssocID="{F7918F9A-4C2D-4657-9BB5-8C3DC3924F5C}" presName="rootConnector" presStyleLbl="node2" presStyleIdx="0" presStyleCnt="2"/>
      <dgm:spPr/>
    </dgm:pt>
    <dgm:pt modelId="{C41BF513-F811-4667-9352-FE4E4653859B}" type="pres">
      <dgm:prSet presAssocID="{F7918F9A-4C2D-4657-9BB5-8C3DC3924F5C}" presName="hierChild4" presStyleCnt="0"/>
      <dgm:spPr/>
    </dgm:pt>
    <dgm:pt modelId="{F574CCB6-A873-44CB-9CA8-3653FBD05CDD}" type="pres">
      <dgm:prSet presAssocID="{F7918F9A-4C2D-4657-9BB5-8C3DC3924F5C}" presName="hierChild5" presStyleCnt="0"/>
      <dgm:spPr/>
    </dgm:pt>
    <dgm:pt modelId="{9962DEA7-AAFF-4912-AB7E-B89B613B55E9}" type="pres">
      <dgm:prSet presAssocID="{C613ABD0-D0A7-48D6-A5AC-CDA844215373}" presName="Name37" presStyleLbl="parChTrans1D2" presStyleIdx="1" presStyleCnt="2"/>
      <dgm:spPr/>
    </dgm:pt>
    <dgm:pt modelId="{6C4B6FE0-382C-43D4-BC4B-CDFE4D1F873F}" type="pres">
      <dgm:prSet presAssocID="{C70CBF92-18A0-4ECB-86AA-E86A28574769}" presName="hierRoot2" presStyleCnt="0">
        <dgm:presLayoutVars>
          <dgm:hierBranch val="init"/>
        </dgm:presLayoutVars>
      </dgm:prSet>
      <dgm:spPr/>
    </dgm:pt>
    <dgm:pt modelId="{F8C0751E-CA48-4B58-B600-43CA65656AFA}" type="pres">
      <dgm:prSet presAssocID="{C70CBF92-18A0-4ECB-86AA-E86A28574769}" presName="rootComposite" presStyleCnt="0"/>
      <dgm:spPr/>
    </dgm:pt>
    <dgm:pt modelId="{0338B7C7-FBE3-405F-B99B-C6715BF00E03}" type="pres">
      <dgm:prSet presAssocID="{C70CBF92-18A0-4ECB-86AA-E86A28574769}" presName="rootText" presStyleLbl="node2" presStyleIdx="1" presStyleCnt="2">
        <dgm:presLayoutVars>
          <dgm:chPref val="3"/>
        </dgm:presLayoutVars>
      </dgm:prSet>
      <dgm:spPr/>
    </dgm:pt>
    <dgm:pt modelId="{8736F8B9-72A0-47DB-B13F-A46EA0F0B824}" type="pres">
      <dgm:prSet presAssocID="{C70CBF92-18A0-4ECB-86AA-E86A28574769}" presName="rootConnector" presStyleLbl="node2" presStyleIdx="1" presStyleCnt="2"/>
      <dgm:spPr/>
    </dgm:pt>
    <dgm:pt modelId="{A9CBE7DA-00E7-421E-955F-7F8BE4851986}" type="pres">
      <dgm:prSet presAssocID="{C70CBF92-18A0-4ECB-86AA-E86A28574769}" presName="hierChild4" presStyleCnt="0"/>
      <dgm:spPr/>
    </dgm:pt>
    <dgm:pt modelId="{251BE848-ADBC-4684-A4C6-8200F7C12173}" type="pres">
      <dgm:prSet presAssocID="{C70CBF92-18A0-4ECB-86AA-E86A28574769}" presName="hierChild5" presStyleCnt="0"/>
      <dgm:spPr/>
    </dgm:pt>
    <dgm:pt modelId="{4088FCC5-3616-4359-A0BA-9D4F78A128D7}" type="pres">
      <dgm:prSet presAssocID="{8B5358DC-899A-47D8-A835-1FDAC4CA1CEF}" presName="hierChild3" presStyleCnt="0"/>
      <dgm:spPr/>
    </dgm:pt>
  </dgm:ptLst>
  <dgm:cxnLst>
    <dgm:cxn modelId="{7888CB0F-E4AE-4224-8A02-B6BECEE335F8}" srcId="{C11050A6-389B-419F-8BB7-A17740205DA0}" destId="{8B5358DC-899A-47D8-A835-1FDAC4CA1CEF}" srcOrd="0" destOrd="0" parTransId="{E3E98F71-B8C8-4A9E-929A-891D5B7651C2}" sibTransId="{533AEBB3-B13D-4B4B-B5A5-AE502D583832}"/>
    <dgm:cxn modelId="{89FA5A2A-AB45-421C-8B77-E19B5207D8D4}" type="presOf" srcId="{C613ABD0-D0A7-48D6-A5AC-CDA844215373}" destId="{9962DEA7-AAFF-4912-AB7E-B89B613B55E9}" srcOrd="0" destOrd="0" presId="urn:microsoft.com/office/officeart/2005/8/layout/orgChart1"/>
    <dgm:cxn modelId="{DAA7E165-EC44-4187-A73C-78E1D6EED71B}" type="presOf" srcId="{C70CBF92-18A0-4ECB-86AA-E86A28574769}" destId="{0338B7C7-FBE3-405F-B99B-C6715BF00E03}" srcOrd="0" destOrd="0" presId="urn:microsoft.com/office/officeart/2005/8/layout/orgChart1"/>
    <dgm:cxn modelId="{77839673-9CEF-47B9-BD19-FE21CFA4BFCC}" srcId="{8B5358DC-899A-47D8-A835-1FDAC4CA1CEF}" destId="{F7918F9A-4C2D-4657-9BB5-8C3DC3924F5C}" srcOrd="0" destOrd="0" parTransId="{93C702DA-320E-4322-B44D-01C34A262E12}" sibTransId="{195B6FC2-D50D-4C66-90A6-194C64159D73}"/>
    <dgm:cxn modelId="{00706375-5EC2-48D1-B004-74D4A26F307B}" type="presOf" srcId="{F7918F9A-4C2D-4657-9BB5-8C3DC3924F5C}" destId="{ACFBC753-B6EA-4A4E-88AC-5B371AD6DC9C}" srcOrd="1" destOrd="0" presId="urn:microsoft.com/office/officeart/2005/8/layout/orgChart1"/>
    <dgm:cxn modelId="{112EDF56-4C14-4EC9-9A61-234FC051F95D}" type="presOf" srcId="{C70CBF92-18A0-4ECB-86AA-E86A28574769}" destId="{8736F8B9-72A0-47DB-B13F-A46EA0F0B824}" srcOrd="1" destOrd="0" presId="urn:microsoft.com/office/officeart/2005/8/layout/orgChart1"/>
    <dgm:cxn modelId="{0387BC7A-60BE-4504-9B99-56E4EADBA0FF}" srcId="{8B5358DC-899A-47D8-A835-1FDAC4CA1CEF}" destId="{C70CBF92-18A0-4ECB-86AA-E86A28574769}" srcOrd="1" destOrd="0" parTransId="{C613ABD0-D0A7-48D6-A5AC-CDA844215373}" sibTransId="{EF83366F-3359-46F1-8915-8FD04814DB62}"/>
    <dgm:cxn modelId="{ABD2A38F-AC08-45CD-9203-812785BC75A0}" type="presOf" srcId="{F7918F9A-4C2D-4657-9BB5-8C3DC3924F5C}" destId="{15B8D80C-00D0-4F5A-82B0-F308BE82FE27}" srcOrd="0" destOrd="0" presId="urn:microsoft.com/office/officeart/2005/8/layout/orgChart1"/>
    <dgm:cxn modelId="{65E03298-3556-4C6F-9780-3204D0EA1E65}" type="presOf" srcId="{93C702DA-320E-4322-B44D-01C34A262E12}" destId="{70F48C57-4481-4E58-949A-B77EC19EBA7C}" srcOrd="0" destOrd="0" presId="urn:microsoft.com/office/officeart/2005/8/layout/orgChart1"/>
    <dgm:cxn modelId="{A2BB82B2-45C6-4F31-B0DF-8871DD688E60}" type="presOf" srcId="{C11050A6-389B-419F-8BB7-A17740205DA0}" destId="{55E83B1A-BEC6-4E20-8240-9C79DA059560}" srcOrd="0" destOrd="0" presId="urn:microsoft.com/office/officeart/2005/8/layout/orgChart1"/>
    <dgm:cxn modelId="{97F4CDDE-07E5-4B4C-8B15-B20DEC4E4903}" type="presOf" srcId="{8B5358DC-899A-47D8-A835-1FDAC4CA1CEF}" destId="{7FBEE4B6-54D0-4704-A1E6-418220B6339C}" srcOrd="1" destOrd="0" presId="urn:microsoft.com/office/officeart/2005/8/layout/orgChart1"/>
    <dgm:cxn modelId="{095ADAF3-08CB-4D4F-B4BC-089FDDD55A48}" type="presOf" srcId="{8B5358DC-899A-47D8-A835-1FDAC4CA1CEF}" destId="{040F1E7E-D3C2-4B7C-AAC0-4FA23192EB1D}" srcOrd="0" destOrd="0" presId="urn:microsoft.com/office/officeart/2005/8/layout/orgChart1"/>
    <dgm:cxn modelId="{E059944D-6395-4AC0-A535-C6C26DC569C7}" type="presParOf" srcId="{55E83B1A-BEC6-4E20-8240-9C79DA059560}" destId="{912F4E34-330E-45FF-8E17-16A53865C8C4}" srcOrd="0" destOrd="0" presId="urn:microsoft.com/office/officeart/2005/8/layout/orgChart1"/>
    <dgm:cxn modelId="{DB9DE3FC-0C5A-4D26-B6BD-D3A0D1EF5330}" type="presParOf" srcId="{912F4E34-330E-45FF-8E17-16A53865C8C4}" destId="{4B588F80-4F61-474F-9180-7EAD020B16B6}" srcOrd="0" destOrd="0" presId="urn:microsoft.com/office/officeart/2005/8/layout/orgChart1"/>
    <dgm:cxn modelId="{B09C09FC-EE34-49FC-AC32-E5F44874BF60}" type="presParOf" srcId="{4B588F80-4F61-474F-9180-7EAD020B16B6}" destId="{040F1E7E-D3C2-4B7C-AAC0-4FA23192EB1D}" srcOrd="0" destOrd="0" presId="urn:microsoft.com/office/officeart/2005/8/layout/orgChart1"/>
    <dgm:cxn modelId="{DDB1A856-8F66-42BE-906C-B2274C8B8E9F}" type="presParOf" srcId="{4B588F80-4F61-474F-9180-7EAD020B16B6}" destId="{7FBEE4B6-54D0-4704-A1E6-418220B6339C}" srcOrd="1" destOrd="0" presId="urn:microsoft.com/office/officeart/2005/8/layout/orgChart1"/>
    <dgm:cxn modelId="{139C8EAA-39F4-4AED-B318-E939A08EE937}" type="presParOf" srcId="{912F4E34-330E-45FF-8E17-16A53865C8C4}" destId="{BA05E231-3F1D-425E-9B00-88618E2B141A}" srcOrd="1" destOrd="0" presId="urn:microsoft.com/office/officeart/2005/8/layout/orgChart1"/>
    <dgm:cxn modelId="{1A48B5DC-C10F-4594-B3D5-A52ED6190567}" type="presParOf" srcId="{BA05E231-3F1D-425E-9B00-88618E2B141A}" destId="{70F48C57-4481-4E58-949A-B77EC19EBA7C}" srcOrd="0" destOrd="0" presId="urn:microsoft.com/office/officeart/2005/8/layout/orgChart1"/>
    <dgm:cxn modelId="{B32AFCC8-4BD4-49A4-AEBB-764400BD2FDF}" type="presParOf" srcId="{BA05E231-3F1D-425E-9B00-88618E2B141A}" destId="{1AE4125D-D73B-4B01-BE13-45BD252F152F}" srcOrd="1" destOrd="0" presId="urn:microsoft.com/office/officeart/2005/8/layout/orgChart1"/>
    <dgm:cxn modelId="{E2FCBE72-F74E-43D6-BE01-CB9A02B68C6B}" type="presParOf" srcId="{1AE4125D-D73B-4B01-BE13-45BD252F152F}" destId="{21988129-ED95-4896-B168-D73C81DA4571}" srcOrd="0" destOrd="0" presId="urn:microsoft.com/office/officeart/2005/8/layout/orgChart1"/>
    <dgm:cxn modelId="{362E523D-5B1F-4D8A-BC6D-4696019B6F89}" type="presParOf" srcId="{21988129-ED95-4896-B168-D73C81DA4571}" destId="{15B8D80C-00D0-4F5A-82B0-F308BE82FE27}" srcOrd="0" destOrd="0" presId="urn:microsoft.com/office/officeart/2005/8/layout/orgChart1"/>
    <dgm:cxn modelId="{A3E12745-49CF-4088-A9A1-5AB610BD6063}" type="presParOf" srcId="{21988129-ED95-4896-B168-D73C81DA4571}" destId="{ACFBC753-B6EA-4A4E-88AC-5B371AD6DC9C}" srcOrd="1" destOrd="0" presId="urn:microsoft.com/office/officeart/2005/8/layout/orgChart1"/>
    <dgm:cxn modelId="{2EE22CE9-09D2-4734-B62D-573B9A7BD41C}" type="presParOf" srcId="{1AE4125D-D73B-4B01-BE13-45BD252F152F}" destId="{C41BF513-F811-4667-9352-FE4E4653859B}" srcOrd="1" destOrd="0" presId="urn:microsoft.com/office/officeart/2005/8/layout/orgChart1"/>
    <dgm:cxn modelId="{71E94CD9-A256-4593-864D-838100822B14}" type="presParOf" srcId="{1AE4125D-D73B-4B01-BE13-45BD252F152F}" destId="{F574CCB6-A873-44CB-9CA8-3653FBD05CDD}" srcOrd="2" destOrd="0" presId="urn:microsoft.com/office/officeart/2005/8/layout/orgChart1"/>
    <dgm:cxn modelId="{7412CDA3-1060-41DE-8313-9F01D27BE04F}" type="presParOf" srcId="{BA05E231-3F1D-425E-9B00-88618E2B141A}" destId="{9962DEA7-AAFF-4912-AB7E-B89B613B55E9}" srcOrd="2" destOrd="0" presId="urn:microsoft.com/office/officeart/2005/8/layout/orgChart1"/>
    <dgm:cxn modelId="{7CB824BC-C297-4C5E-906A-DF6184DD2211}" type="presParOf" srcId="{BA05E231-3F1D-425E-9B00-88618E2B141A}" destId="{6C4B6FE0-382C-43D4-BC4B-CDFE4D1F873F}" srcOrd="3" destOrd="0" presId="urn:microsoft.com/office/officeart/2005/8/layout/orgChart1"/>
    <dgm:cxn modelId="{85740DB9-8368-4F1F-8ED7-5E9279FA7333}" type="presParOf" srcId="{6C4B6FE0-382C-43D4-BC4B-CDFE4D1F873F}" destId="{F8C0751E-CA48-4B58-B600-43CA65656AFA}" srcOrd="0" destOrd="0" presId="urn:microsoft.com/office/officeart/2005/8/layout/orgChart1"/>
    <dgm:cxn modelId="{0F20D697-D10A-40C0-85DF-5DAA0BD1A1A5}" type="presParOf" srcId="{F8C0751E-CA48-4B58-B600-43CA65656AFA}" destId="{0338B7C7-FBE3-405F-B99B-C6715BF00E03}" srcOrd="0" destOrd="0" presId="urn:microsoft.com/office/officeart/2005/8/layout/orgChart1"/>
    <dgm:cxn modelId="{E7B87173-E8A5-4AF4-8ECD-259957BFDB17}" type="presParOf" srcId="{F8C0751E-CA48-4B58-B600-43CA65656AFA}" destId="{8736F8B9-72A0-47DB-B13F-A46EA0F0B824}" srcOrd="1" destOrd="0" presId="urn:microsoft.com/office/officeart/2005/8/layout/orgChart1"/>
    <dgm:cxn modelId="{4BC9DB22-98DC-4532-8CCE-12C36471FD46}" type="presParOf" srcId="{6C4B6FE0-382C-43D4-BC4B-CDFE4D1F873F}" destId="{A9CBE7DA-00E7-421E-955F-7F8BE4851986}" srcOrd="1" destOrd="0" presId="urn:microsoft.com/office/officeart/2005/8/layout/orgChart1"/>
    <dgm:cxn modelId="{809B63E4-A7BE-4DBF-AC50-AD3FC4778996}" type="presParOf" srcId="{6C4B6FE0-382C-43D4-BC4B-CDFE4D1F873F}" destId="{251BE848-ADBC-4684-A4C6-8200F7C12173}" srcOrd="2" destOrd="0" presId="urn:microsoft.com/office/officeart/2005/8/layout/orgChart1"/>
    <dgm:cxn modelId="{580D00A6-7CF0-43C0-9C92-2590884C16F5}" type="presParOf" srcId="{912F4E34-330E-45FF-8E17-16A53865C8C4}" destId="{4088FCC5-3616-4359-A0BA-9D4F78A128D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62DEA7-AAFF-4912-AB7E-B89B613B55E9}">
      <dsp:nvSpPr>
        <dsp:cNvPr id="0" name=""/>
        <dsp:cNvSpPr/>
      </dsp:nvSpPr>
      <dsp:spPr>
        <a:xfrm>
          <a:off x="2315542" y="943942"/>
          <a:ext cx="1074527" cy="397285"/>
        </a:xfrm>
        <a:custGeom>
          <a:avLst/>
          <a:gdLst/>
          <a:ahLst/>
          <a:cxnLst/>
          <a:rect l="0" t="0" r="0" b="0"/>
          <a:pathLst>
            <a:path>
              <a:moveTo>
                <a:pt x="0" y="0"/>
              </a:moveTo>
              <a:lnTo>
                <a:pt x="0" y="199057"/>
              </a:lnTo>
              <a:lnTo>
                <a:pt x="1074527" y="199057"/>
              </a:lnTo>
              <a:lnTo>
                <a:pt x="1074527" y="397285"/>
              </a:lnTo>
            </a:path>
          </a:pathLst>
        </a:custGeom>
        <a:noFill/>
        <a:ln w="38100" cap="flat" cmpd="sng" algn="ctr">
          <a:solidFill>
            <a:srgbClr val="002060"/>
          </a:solidFill>
          <a:prstDash val="solid"/>
        </a:ln>
        <a:effectLst/>
      </dsp:spPr>
      <dsp:style>
        <a:lnRef idx="2">
          <a:scrgbClr r="0" g="0" b="0"/>
        </a:lnRef>
        <a:fillRef idx="0">
          <a:scrgbClr r="0" g="0" b="0"/>
        </a:fillRef>
        <a:effectRef idx="0">
          <a:scrgbClr r="0" g="0" b="0"/>
        </a:effectRef>
        <a:fontRef idx="minor"/>
      </dsp:style>
    </dsp:sp>
    <dsp:sp modelId="{70F48C57-4481-4E58-949A-B77EC19EBA7C}">
      <dsp:nvSpPr>
        <dsp:cNvPr id="0" name=""/>
        <dsp:cNvSpPr/>
      </dsp:nvSpPr>
      <dsp:spPr>
        <a:xfrm>
          <a:off x="1105729" y="943942"/>
          <a:ext cx="1209813" cy="397285"/>
        </a:xfrm>
        <a:custGeom>
          <a:avLst/>
          <a:gdLst/>
          <a:ahLst/>
          <a:cxnLst/>
          <a:rect l="0" t="0" r="0" b="0"/>
          <a:pathLst>
            <a:path>
              <a:moveTo>
                <a:pt x="1209813" y="0"/>
              </a:moveTo>
              <a:lnTo>
                <a:pt x="1209813" y="199057"/>
              </a:lnTo>
              <a:lnTo>
                <a:pt x="0" y="199057"/>
              </a:lnTo>
              <a:lnTo>
                <a:pt x="0" y="397285"/>
              </a:lnTo>
            </a:path>
          </a:pathLst>
        </a:custGeom>
        <a:noFill/>
        <a:ln w="38100" cap="flat" cmpd="sng" algn="ctr">
          <a:solidFill>
            <a:srgbClr val="002060"/>
          </a:solidFill>
          <a:prstDash val="solid"/>
        </a:ln>
        <a:effectLst/>
      </dsp:spPr>
      <dsp:style>
        <a:lnRef idx="2">
          <a:scrgbClr r="0" g="0" b="0"/>
        </a:lnRef>
        <a:fillRef idx="0">
          <a:scrgbClr r="0" g="0" b="0"/>
        </a:fillRef>
        <a:effectRef idx="0">
          <a:scrgbClr r="0" g="0" b="0"/>
        </a:effectRef>
        <a:fontRef idx="minor"/>
      </dsp:style>
    </dsp:sp>
    <dsp:sp modelId="{040F1E7E-D3C2-4B7C-AAC0-4FA23192EB1D}">
      <dsp:nvSpPr>
        <dsp:cNvPr id="0" name=""/>
        <dsp:cNvSpPr/>
      </dsp:nvSpPr>
      <dsp:spPr>
        <a:xfrm>
          <a:off x="1371600" y="0"/>
          <a:ext cx="1887884" cy="943942"/>
        </a:xfrm>
        <a:prstGeom prst="rect">
          <a:avLst/>
        </a:prstGeom>
        <a:solidFill>
          <a:schemeClr val="bg2">
            <a:lumMod val="75000"/>
            <a:alpha val="90000"/>
          </a:schemeClr>
        </a:solidFill>
        <a:ln w="381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rgbClr val="303B2C"/>
              </a:solidFill>
            </a:rPr>
            <a:t>Shutter</a:t>
          </a:r>
        </a:p>
      </dsp:txBody>
      <dsp:txXfrm>
        <a:off x="1371600" y="0"/>
        <a:ext cx="1887884" cy="943942"/>
      </dsp:txXfrm>
    </dsp:sp>
    <dsp:sp modelId="{15B8D80C-00D0-4F5A-82B0-F308BE82FE27}">
      <dsp:nvSpPr>
        <dsp:cNvPr id="0" name=""/>
        <dsp:cNvSpPr/>
      </dsp:nvSpPr>
      <dsp:spPr>
        <a:xfrm>
          <a:off x="161787" y="1341227"/>
          <a:ext cx="1887884" cy="943942"/>
        </a:xfrm>
        <a:prstGeom prst="rect">
          <a:avLst/>
        </a:prstGeom>
        <a:solidFill>
          <a:schemeClr val="bg2">
            <a:lumMod val="75000"/>
            <a:alpha val="90000"/>
          </a:schemeClr>
        </a:solidFill>
        <a:ln w="381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rgbClr val="303B2C"/>
              </a:solidFill>
            </a:rPr>
            <a:t>Frames (2)</a:t>
          </a:r>
        </a:p>
      </dsp:txBody>
      <dsp:txXfrm>
        <a:off x="161787" y="1341227"/>
        <a:ext cx="1887884" cy="943942"/>
      </dsp:txXfrm>
    </dsp:sp>
    <dsp:sp modelId="{0338B7C7-FBE3-405F-B99B-C6715BF00E03}">
      <dsp:nvSpPr>
        <dsp:cNvPr id="0" name=""/>
        <dsp:cNvSpPr/>
      </dsp:nvSpPr>
      <dsp:spPr>
        <a:xfrm>
          <a:off x="2446127" y="1341227"/>
          <a:ext cx="1887884" cy="943942"/>
        </a:xfrm>
        <a:prstGeom prst="rect">
          <a:avLst/>
        </a:prstGeom>
        <a:solidFill>
          <a:schemeClr val="bg2">
            <a:lumMod val="75000"/>
            <a:alpha val="90000"/>
          </a:schemeClr>
        </a:solidFill>
        <a:ln w="381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rgbClr val="303B2C"/>
              </a:solidFill>
            </a:rPr>
            <a:t>Wood sections (4)</a:t>
          </a:r>
        </a:p>
      </dsp:txBody>
      <dsp:txXfrm>
        <a:off x="2446127" y="1341227"/>
        <a:ext cx="1887884" cy="94394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eaLnBrk="0" hangingPunct="0">
              <a:defRPr sz="1300">
                <a:latin typeface="Times New Roman" pitchFamily="18" charset="0"/>
              </a:defRPr>
            </a:lvl1pPr>
          </a:lstStyle>
          <a:p>
            <a:pPr>
              <a:defRPr/>
            </a:pPr>
            <a:endParaRPr lang="en-US" dirty="0"/>
          </a:p>
        </p:txBody>
      </p:sp>
      <p:sp>
        <p:nvSpPr>
          <p:cNvPr id="3075" name="Rectangle 3"/>
          <p:cNvSpPr>
            <a:spLocks noGrp="1" noChangeArrowheads="1"/>
          </p:cNvSpPr>
          <p:nvPr>
            <p:ph type="dt" sz="quarter" idx="1"/>
          </p:nvPr>
        </p:nvSpPr>
        <p:spPr bwMode="auto">
          <a:xfrm>
            <a:off x="4021294" y="0"/>
            <a:ext cx="3076363" cy="511731"/>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eaLnBrk="0" hangingPunct="0">
              <a:defRPr sz="1300">
                <a:latin typeface="Times New Roman" pitchFamily="18" charset="0"/>
              </a:defRPr>
            </a:lvl1pPr>
          </a:lstStyle>
          <a:p>
            <a:pPr>
              <a:defRPr/>
            </a:pPr>
            <a:endParaRPr lang="en-US" dirty="0"/>
          </a:p>
        </p:txBody>
      </p:sp>
      <p:sp>
        <p:nvSpPr>
          <p:cNvPr id="3076" name="Rectangle 4"/>
          <p:cNvSpPr>
            <a:spLocks noGrp="1" noChangeArrowheads="1"/>
          </p:cNvSpPr>
          <p:nvPr>
            <p:ph type="ftr" sz="quarter" idx="2"/>
          </p:nvPr>
        </p:nvSpPr>
        <p:spPr bwMode="auto">
          <a:xfrm>
            <a:off x="0"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eaLnBrk="0" hangingPunct="0">
              <a:defRPr sz="1300">
                <a:latin typeface="Times New Roman" pitchFamily="18" charset="0"/>
              </a:defRPr>
            </a:lvl1pPr>
          </a:lstStyle>
          <a:p>
            <a:pPr>
              <a:defRPr/>
            </a:pPr>
            <a:r>
              <a:rPr lang="en-US" dirty="0"/>
              <a:t>MRP and ERP</a:t>
            </a:r>
          </a:p>
        </p:txBody>
      </p:sp>
      <p:sp>
        <p:nvSpPr>
          <p:cNvPr id="3077" name="Rectangle 5"/>
          <p:cNvSpPr>
            <a:spLocks noGrp="1" noChangeArrowheads="1"/>
          </p:cNvSpPr>
          <p:nvPr>
            <p:ph type="sldNum" sz="quarter" idx="3"/>
          </p:nvPr>
        </p:nvSpPr>
        <p:spPr bwMode="auto">
          <a:xfrm>
            <a:off x="4021294" y="9721106"/>
            <a:ext cx="3076363" cy="511731"/>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eaLnBrk="0" hangingPunct="0">
              <a:defRPr sz="1300">
                <a:latin typeface="Times New Roman" pitchFamily="18" charset="0"/>
              </a:defRPr>
            </a:lvl1pPr>
          </a:lstStyle>
          <a:p>
            <a:pPr>
              <a:defRPr/>
            </a:pPr>
            <a:fld id="{A999AD35-747F-45C9-A4AC-6D0837DC166A}" type="slidenum">
              <a:rPr lang="en-US"/>
              <a:pPr>
                <a:defRPr/>
              </a:pPr>
              <a:t>‹#›</a:t>
            </a:fld>
            <a:endParaRPr lang="en-US" dirty="0"/>
          </a:p>
        </p:txBody>
      </p:sp>
    </p:spTree>
    <p:extLst>
      <p:ext uri="{BB962C8B-B14F-4D97-AF65-F5344CB8AC3E}">
        <p14:creationId xmlns:p14="http://schemas.microsoft.com/office/powerpoint/2010/main" val="15419787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idx="2"/>
          </p:nvPr>
        </p:nvSpPr>
        <p:spPr bwMode="auto">
          <a:xfrm>
            <a:off x="1000125" y="774700"/>
            <a:ext cx="5099050" cy="3824288"/>
          </a:xfrm>
          <a:prstGeom prst="rect">
            <a:avLst/>
          </a:prstGeom>
          <a:noFill/>
          <a:ln w="12700">
            <a:solidFill>
              <a:srgbClr val="000000"/>
            </a:solidFill>
            <a:miter lim="800000"/>
            <a:headEnd/>
            <a:tailEnd/>
          </a:ln>
        </p:spPr>
      </p:sp>
      <p:sp>
        <p:nvSpPr>
          <p:cNvPr id="2051" name="Rectangle 3"/>
          <p:cNvSpPr>
            <a:spLocks noGrp="1" noChangeArrowheads="1"/>
          </p:cNvSpPr>
          <p:nvPr>
            <p:ph type="body" sz="quarter" idx="3"/>
          </p:nvPr>
        </p:nvSpPr>
        <p:spPr bwMode="auto">
          <a:xfrm>
            <a:off x="946574" y="4861441"/>
            <a:ext cx="5206153" cy="4605576"/>
          </a:xfrm>
          <a:prstGeom prst="rect">
            <a:avLst/>
          </a:prstGeom>
          <a:noFill/>
          <a:ln w="12700">
            <a:noFill/>
            <a:miter lim="800000"/>
            <a:headEnd/>
            <a:tailEnd/>
          </a:ln>
          <a:effectLst/>
        </p:spPr>
        <p:txBody>
          <a:bodyPr vert="horz" wrap="square" lIns="98017" tIns="48148" rIns="98017" bIns="4814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6626265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29597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13774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0738" y="866775"/>
            <a:ext cx="5707062" cy="4281488"/>
          </a:xfrm>
        </p:spPr>
      </p:sp>
      <p:sp>
        <p:nvSpPr>
          <p:cNvPr id="3" name="Notes Placeholder 2"/>
          <p:cNvSpPr>
            <a:spLocks noGrp="1"/>
          </p:cNvSpPr>
          <p:nvPr>
            <p:ph type="body" idx="1"/>
          </p:nvPr>
        </p:nvSpPr>
        <p:spPr/>
        <p:txBody>
          <a:bodyPr/>
          <a:lstStyle/>
          <a:p>
            <a:endParaRPr lang="en-US" baseline="0" dirty="0"/>
          </a:p>
        </p:txBody>
      </p:sp>
    </p:spTree>
    <p:extLst>
      <p:ext uri="{BB962C8B-B14F-4D97-AF65-F5344CB8AC3E}">
        <p14:creationId xmlns:p14="http://schemas.microsoft.com/office/powerpoint/2010/main" val="801137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0738" y="866775"/>
            <a:ext cx="5707062" cy="42814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3358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0738" y="866775"/>
            <a:ext cx="5707062" cy="42814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0734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0738" y="866775"/>
            <a:ext cx="5707062" cy="42814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5460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0738" y="866775"/>
            <a:ext cx="5707062" cy="42814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206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0738" y="866775"/>
            <a:ext cx="5707062" cy="4281488"/>
          </a:xfrm>
        </p:spPr>
      </p:sp>
      <p:sp>
        <p:nvSpPr>
          <p:cNvPr id="3" name="Notes Placeholder 2"/>
          <p:cNvSpPr>
            <a:spLocks noGrp="1"/>
          </p:cNvSpPr>
          <p:nvPr>
            <p:ph type="body" idx="1"/>
          </p:nvPr>
        </p:nvSpPr>
        <p:spPr/>
        <p:txBody>
          <a:bodyPr/>
          <a:lstStyle/>
          <a:p>
            <a:pPr marL="171450" indent="-171450">
              <a:buFontTx/>
              <a:buChar char="-"/>
            </a:pPr>
            <a:endParaRPr lang="en-US" dirty="0"/>
          </a:p>
        </p:txBody>
      </p:sp>
    </p:spTree>
    <p:extLst>
      <p:ext uri="{BB962C8B-B14F-4D97-AF65-F5344CB8AC3E}">
        <p14:creationId xmlns:p14="http://schemas.microsoft.com/office/powerpoint/2010/main" val="1694153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0738" y="866775"/>
            <a:ext cx="5707062" cy="42814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1811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0738" y="866775"/>
            <a:ext cx="5707062" cy="42814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11522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533072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pPr marL="0" lvl="3" defTabSz="990478">
              <a:defRPr/>
            </a:pPr>
            <a:endParaRPr lang="en-US" dirty="0"/>
          </a:p>
        </p:txBody>
      </p:sp>
    </p:spTree>
    <p:extLst>
      <p:ext uri="{BB962C8B-B14F-4D97-AF65-F5344CB8AC3E}">
        <p14:creationId xmlns:p14="http://schemas.microsoft.com/office/powerpoint/2010/main" val="2817212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946179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888347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169358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279665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2208990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22122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322937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0009490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2186683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0125" y="774700"/>
            <a:ext cx="5099050" cy="3824288"/>
          </a:xfrm>
        </p:spPr>
      </p:sp>
      <p:sp>
        <p:nvSpPr>
          <p:cNvPr id="3" name="Notes Placeholder 2"/>
          <p:cNvSpPr>
            <a:spLocks noGrp="1"/>
          </p:cNvSpPr>
          <p:nvPr>
            <p:ph type="body" idx="1"/>
          </p:nvPr>
        </p:nvSpPr>
        <p:spPr/>
        <p:txBody>
          <a:bodyPr/>
          <a:lstStyle/>
          <a:p>
            <a:pPr defTabSz="990478">
              <a:defRPr/>
            </a:pPr>
            <a:endParaRPr lang="en-AU" dirty="0"/>
          </a:p>
        </p:txBody>
      </p:sp>
    </p:spTree>
    <p:extLst>
      <p:ext uri="{BB962C8B-B14F-4D97-AF65-F5344CB8AC3E}">
        <p14:creationId xmlns:p14="http://schemas.microsoft.com/office/powerpoint/2010/main" val="42009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Rectangle 10"/>
          <p:cNvSpPr/>
          <p:nvPr/>
        </p:nvSpPr>
        <p:spPr>
          <a:xfrm>
            <a:off x="179614" y="0"/>
            <a:ext cx="8964386" cy="56388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ubtitle 8"/>
          <p:cNvSpPr>
            <a:spLocks noGrp="1"/>
          </p:cNvSpPr>
          <p:nvPr>
            <p:ph type="subTitle" idx="1"/>
          </p:nvPr>
        </p:nvSpPr>
        <p:spPr>
          <a:xfrm>
            <a:off x="5731323" y="2743200"/>
            <a:ext cx="3124200" cy="2057400"/>
          </a:xfrm>
        </p:spPr>
        <p:txBody>
          <a:bodyPr>
            <a:noAutofit/>
          </a:bodyPr>
          <a:lstStyle>
            <a:lvl1pPr marL="0" indent="0" algn="ctr">
              <a:buNone/>
              <a:defRPr sz="2400" b="0" spc="100" baseline="0">
                <a:solidFill>
                  <a:schemeClr val="tx2">
                    <a:lumMod val="40000"/>
                    <a:lumOff val="6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28" name="Title 27"/>
          <p:cNvSpPr>
            <a:spLocks noGrp="1"/>
          </p:cNvSpPr>
          <p:nvPr>
            <p:ph type="ctrTitle"/>
          </p:nvPr>
        </p:nvSpPr>
        <p:spPr>
          <a:xfrm>
            <a:off x="5714989" y="609600"/>
            <a:ext cx="3124200" cy="1905000"/>
          </a:xfrm>
          <a:noFill/>
          <a:ln w="6350" cap="rnd">
            <a:noFill/>
          </a:ln>
        </p:spPr>
        <p:txBody>
          <a:bodyPr anchor="b" anchorCtr="0">
            <a:noAutofit/>
          </a:bodyPr>
          <a:lstStyle>
            <a:lvl1pPr algn="ctr">
              <a:defRPr lang="en-US" sz="3200" b="1" dirty="0">
                <a:ln w="3200">
                  <a:solidFill>
                    <a:schemeClr val="bg2">
                      <a:shade val="75000"/>
                      <a:alpha val="25000"/>
                    </a:schemeClr>
                  </a:solidFill>
                  <a:prstDash val="solid"/>
                  <a:round/>
                </a:ln>
                <a:solidFill>
                  <a:schemeClr val="tx2">
                    <a:lumMod val="20000"/>
                    <a:lumOff val="80000"/>
                  </a:schemeClr>
                </a:solidFill>
                <a:effectLst>
                  <a:innerShdw blurRad="50800" dist="25400" dir="13500000">
                    <a:srgbClr val="000000">
                      <a:alpha val="70000"/>
                    </a:srgbClr>
                  </a:innerShdw>
                </a:effectLst>
              </a:defRPr>
            </a:lvl1pPr>
          </a:lstStyle>
          <a:p>
            <a:r>
              <a:rPr kumimoji="0" lang="en-US"/>
              <a:t>Click to edit Master title style</a:t>
            </a:r>
            <a:endParaRPr kumimoji="0" lang="en-US" dirty="0"/>
          </a:p>
        </p:txBody>
      </p:sp>
      <p:sp>
        <p:nvSpPr>
          <p:cNvPr id="15" name="Date Placeholder 14"/>
          <p:cNvSpPr>
            <a:spLocks noGrp="1"/>
          </p:cNvSpPr>
          <p:nvPr>
            <p:ph type="dt" sz="half" idx="10"/>
          </p:nvPr>
        </p:nvSpPr>
        <p:spPr>
          <a:xfrm>
            <a:off x="7086600" y="6203667"/>
            <a:ext cx="1295400" cy="384048"/>
          </a:xfrm>
        </p:spPr>
        <p:txBody>
          <a:bodyPr/>
          <a:lstStyle/>
          <a:p>
            <a:endParaRPr lang="en-US" dirty="0"/>
          </a:p>
        </p:txBody>
      </p:sp>
      <p:sp>
        <p:nvSpPr>
          <p:cNvPr id="17" name="Footer Placeholder 16"/>
          <p:cNvSpPr>
            <a:spLocks noGrp="1"/>
          </p:cNvSpPr>
          <p:nvPr>
            <p:ph type="ftr" sz="quarter" idx="12"/>
          </p:nvPr>
        </p:nvSpPr>
        <p:spPr>
          <a:xfrm>
            <a:off x="1143000" y="6203667"/>
            <a:ext cx="5662863" cy="384048"/>
          </a:xfrm>
        </p:spPr>
        <p:txBody>
          <a:bodyPr/>
          <a:lstStyle>
            <a:lvl1pPr algn="ctr">
              <a:defRPr/>
            </a:lvl1pPr>
          </a:lstStyle>
          <a:p>
            <a:pPr algn="l"/>
            <a:r>
              <a:rPr lang="en-US" dirty="0"/>
              <a:t>Copyright ©2015 McGraw-Hill Higher Education.  All Rights Reserved</a:t>
            </a:r>
          </a:p>
          <a:p>
            <a:pPr algn="l"/>
            <a:endParaRPr lang="en-US" dirty="0"/>
          </a:p>
        </p:txBody>
      </p:sp>
      <p:sp>
        <p:nvSpPr>
          <p:cNvPr id="12" name="Rectangle 11"/>
          <p:cNvSpPr/>
          <p:nvPr/>
        </p:nvSpPr>
        <p:spPr>
          <a:xfrm>
            <a:off x="179614" y="5638800"/>
            <a:ext cx="8964386" cy="2286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6" y="205409"/>
            <a:ext cx="4162089" cy="5319088"/>
          </a:xfrm>
          <a:prstGeom prst="rect">
            <a:avLst/>
          </a:prstGeom>
          <a:scene3d>
            <a:camera prst="orthographicFront">
              <a:rot lat="0" lon="0" rev="0"/>
            </a:camera>
            <a:lightRig rig="threePt" dir="t"/>
          </a:scene3d>
          <a:sp3d>
            <a:bevelT w="165100" prst="coolSlant"/>
            <a:bevelB/>
          </a:sp3d>
        </p:spPr>
      </p:pic>
    </p:spTree>
    <p:extLst>
      <p:ext uri="{BB962C8B-B14F-4D97-AF65-F5344CB8AC3E}">
        <p14:creationId xmlns:p14="http://schemas.microsoft.com/office/powerpoint/2010/main" val="2173288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3048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4" name="Date Placeholder 13"/>
          <p:cNvSpPr>
            <a:spLocks noGrp="1"/>
          </p:cNvSpPr>
          <p:nvPr>
            <p:ph type="dt" sz="half" idx="14"/>
          </p:nvPr>
        </p:nvSpPr>
        <p:spPr/>
        <p:txBody>
          <a:bodyPr/>
          <a:lstStyle/>
          <a:p>
            <a:fld id="{B41ABA4E-CD72-497B-97AA-7213B3980F60}" type="datetimeFigureOut">
              <a:rPr lang="en-US" smtClean="0"/>
              <a:pPr/>
              <a:t>4/28/2019</a:t>
            </a:fld>
            <a:endParaRPr lang="en-US" dirty="0"/>
          </a:p>
        </p:txBody>
      </p:sp>
      <p:sp>
        <p:nvSpPr>
          <p:cNvPr id="16" name="Footer Placeholder 15"/>
          <p:cNvSpPr>
            <a:spLocks noGrp="1"/>
          </p:cNvSpPr>
          <p:nvPr>
            <p:ph type="ftr" sz="quarter" idx="16"/>
          </p:nvPr>
        </p:nvSpPr>
        <p:spPr/>
        <p:txBody>
          <a:bodyPr/>
          <a:lstStyle/>
          <a:p>
            <a:r>
              <a:rPr lang="en-US" dirty="0"/>
              <a:t>Student Slides</a:t>
            </a:r>
          </a:p>
        </p:txBody>
      </p:sp>
      <p:sp>
        <p:nvSpPr>
          <p:cNvPr id="17" name="Title 16"/>
          <p:cNvSpPr>
            <a:spLocks noGrp="1"/>
          </p:cNvSpPr>
          <p:nvPr>
            <p:ph type="title"/>
          </p:nvPr>
        </p:nvSpPr>
        <p:spPr/>
        <p:txBody>
          <a:bodyPr rtlCol="0" anchor="b" anchorCtr="0"/>
          <a:lstStyle/>
          <a:p>
            <a:r>
              <a:rPr kumimoji="0" lang="en-US"/>
              <a:t>Click to edit Master title style</a:t>
            </a:r>
          </a:p>
        </p:txBody>
      </p:sp>
      <p:sp>
        <p:nvSpPr>
          <p:cNvPr id="6" name="TextBox 5"/>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15399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4" name="Footer Placeholder 3"/>
          <p:cNvSpPr>
            <a:spLocks noGrp="1"/>
          </p:cNvSpPr>
          <p:nvPr>
            <p:ph type="ftr" sz="quarter" idx="11"/>
          </p:nvPr>
        </p:nvSpPr>
        <p:spPr/>
        <p:txBody>
          <a:bodyPr/>
          <a:lstStyle/>
          <a:p>
            <a:r>
              <a:rPr lang="en-US" dirty="0"/>
              <a:t>Student Slides</a:t>
            </a:r>
          </a:p>
        </p:txBody>
      </p:sp>
      <p:sp>
        <p:nvSpPr>
          <p:cNvPr id="6" name="Content Placeholder 8"/>
          <p:cNvSpPr>
            <a:spLocks noGrp="1"/>
          </p:cNvSpPr>
          <p:nvPr>
            <p:ph idx="1"/>
          </p:nvPr>
        </p:nvSpPr>
        <p:spPr>
          <a:xfrm>
            <a:off x="3048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7" name="TextBox 6"/>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824317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5" name="Footer Placeholder 4"/>
          <p:cNvSpPr>
            <a:spLocks noGrp="1"/>
          </p:cNvSpPr>
          <p:nvPr>
            <p:ph type="ftr" sz="quarter" idx="11"/>
          </p:nvPr>
        </p:nvSpPr>
        <p:spPr/>
        <p:txBody>
          <a:bodyPr/>
          <a:lstStyle/>
          <a:p>
            <a:pPr algn="l"/>
            <a:r>
              <a:rPr lang="en-US" dirty="0"/>
              <a:t>Student Slides</a:t>
            </a: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3600" b="1" dirty="0">
                <a:ln w="3200">
                  <a:solidFill>
                    <a:schemeClr val="bg2">
                      <a:shade val="25000"/>
                      <a:alpha val="25000"/>
                    </a:schemeClr>
                  </a:solidFill>
                  <a:prstDash val="solid"/>
                  <a:round/>
                </a:ln>
                <a:solidFill>
                  <a:schemeClr val="tx1">
                    <a:lumMod val="95000"/>
                    <a:lumOff val="5000"/>
                  </a:schemeClr>
                </a:solidFill>
                <a:effectLst>
                  <a:innerShdw blurRad="38100" dist="25400" dir="13500000">
                    <a:prstClr val="black">
                      <a:alpha val="70000"/>
                    </a:prstClr>
                  </a:innerShdw>
                </a:effectLst>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011067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6" name="Footer Placeholder 5"/>
          <p:cNvSpPr>
            <a:spLocks noGrp="1"/>
          </p:cNvSpPr>
          <p:nvPr>
            <p:ph type="ftr" sz="quarter" idx="11"/>
          </p:nvPr>
        </p:nvSpPr>
        <p:spPr/>
        <p:txBody>
          <a:bodyPr/>
          <a:lstStyle/>
          <a:p>
            <a:pPr algn="l"/>
            <a:r>
              <a:rPr lang="en-US" dirty="0"/>
              <a:t>Student Slides</a:t>
            </a:r>
          </a:p>
        </p:txBody>
      </p:sp>
      <p:sp>
        <p:nvSpPr>
          <p:cNvPr id="2" name="Title 1"/>
          <p:cNvSpPr>
            <a:spLocks noGrp="1"/>
          </p:cNvSpPr>
          <p:nvPr>
            <p:ph type="title"/>
          </p:nvPr>
        </p:nvSpPr>
        <p:spPr/>
        <p:txBody>
          <a:bodyPr/>
          <a:lstStyle/>
          <a:p>
            <a:r>
              <a:rPr kumimoji="0" lang="en-US"/>
              <a:t>Click to edit Master title style</a:t>
            </a:r>
            <a:endParaRPr kumimoji="0" lang="en-US" dirty="0"/>
          </a:p>
        </p:txBody>
      </p:sp>
      <p:sp>
        <p:nvSpPr>
          <p:cNvPr id="11" name="Content Placeholder 10"/>
          <p:cNvSpPr>
            <a:spLocks noGrp="1"/>
          </p:cNvSpPr>
          <p:nvPr>
            <p:ph sz="half" idx="1"/>
          </p:nvPr>
        </p:nvSpPr>
        <p:spPr>
          <a:xfrm>
            <a:off x="324852"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3" name="Content Placeholder 12"/>
          <p:cNvSpPr>
            <a:spLocks noGrp="1"/>
          </p:cNvSpPr>
          <p:nvPr>
            <p:ph sz="half" idx="2"/>
          </p:nvPr>
        </p:nvSpPr>
        <p:spPr>
          <a:xfrm>
            <a:off x="4494516"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TextBox 6"/>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151648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r>
              <a:rPr lang="en-US" dirty="0"/>
              <a:t>Student Slides</a:t>
            </a:r>
          </a:p>
        </p:txBody>
      </p:sp>
      <p:sp>
        <p:nvSpPr>
          <p:cNvPr id="7" name="Date Placeholder 6"/>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3" name="Text Placeholder 2"/>
          <p:cNvSpPr>
            <a:spLocks noGrp="1"/>
          </p:cNvSpPr>
          <p:nvPr>
            <p:ph type="body" idx="1"/>
          </p:nvPr>
        </p:nvSpPr>
        <p:spPr>
          <a:xfrm>
            <a:off x="303212" y="1437909"/>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3048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463732"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274320" y="223592"/>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463732" y="1398130"/>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497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4" name="Footer Placeholder 3"/>
          <p:cNvSpPr>
            <a:spLocks noGrp="1"/>
          </p:cNvSpPr>
          <p:nvPr>
            <p:ph type="ftr" sz="quarter" idx="11"/>
          </p:nvPr>
        </p:nvSpPr>
        <p:spPr/>
        <p:txBody>
          <a:bodyPr/>
          <a:lstStyle/>
          <a:p>
            <a:r>
              <a:rPr lang="en-US" dirty="0"/>
              <a:t>Student Slides</a:t>
            </a:r>
          </a:p>
        </p:txBody>
      </p:sp>
      <p:sp>
        <p:nvSpPr>
          <p:cNvPr id="2" name="Title 1"/>
          <p:cNvSpPr>
            <a:spLocks noGrp="1"/>
          </p:cNvSpPr>
          <p:nvPr>
            <p:ph type="title"/>
          </p:nvPr>
        </p:nvSpPr>
        <p:spPr/>
        <p:txBody>
          <a:bodyPr/>
          <a:lstStyle/>
          <a:p>
            <a:r>
              <a:rPr kumimoji="0" lang="en-US"/>
              <a:t>Click to edit Master title style</a:t>
            </a:r>
          </a:p>
        </p:txBody>
      </p:sp>
      <p:sp>
        <p:nvSpPr>
          <p:cNvPr id="5" name="TextBox 4"/>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1224155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4" name="Footer Placeholder 3"/>
          <p:cNvSpPr>
            <a:spLocks noGrp="1"/>
          </p:cNvSpPr>
          <p:nvPr>
            <p:ph type="ftr" sz="quarter" idx="11"/>
          </p:nvPr>
        </p:nvSpPr>
        <p:spPr/>
        <p:txBody>
          <a:bodyPr/>
          <a:lstStyle/>
          <a:p>
            <a:r>
              <a:rPr lang="en-US" dirty="0"/>
              <a:t>Student Slides</a:t>
            </a:r>
          </a:p>
        </p:txBody>
      </p:sp>
      <p:sp>
        <p:nvSpPr>
          <p:cNvPr id="5" name="TextBox 4"/>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016911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4" name="Footer Placeholder 3"/>
          <p:cNvSpPr>
            <a:spLocks noGrp="1"/>
          </p:cNvSpPr>
          <p:nvPr>
            <p:ph type="ftr" sz="quarter" idx="11"/>
          </p:nvPr>
        </p:nvSpPr>
        <p:spPr/>
        <p:txBody>
          <a:bodyPr/>
          <a:lstStyle/>
          <a:p>
            <a:r>
              <a:rPr lang="en-US" dirty="0"/>
              <a:t>Student Slides</a:t>
            </a:r>
          </a:p>
        </p:txBody>
      </p:sp>
      <p:sp>
        <p:nvSpPr>
          <p:cNvPr id="5" name="TextBox 4"/>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4217639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4" name="Footer Placeholder 3"/>
          <p:cNvSpPr>
            <a:spLocks noGrp="1"/>
          </p:cNvSpPr>
          <p:nvPr>
            <p:ph type="ftr" sz="quarter" idx="11"/>
          </p:nvPr>
        </p:nvSpPr>
        <p:spPr/>
        <p:txBody>
          <a:bodyPr/>
          <a:lstStyle/>
          <a:p>
            <a:r>
              <a:rPr lang="en-US" dirty="0"/>
              <a:t>Student Slides</a:t>
            </a:r>
          </a:p>
        </p:txBody>
      </p:sp>
      <p:sp>
        <p:nvSpPr>
          <p:cNvPr id="5" name="TextBox 4"/>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523359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3" name="Footer Placeholder 2"/>
          <p:cNvSpPr>
            <a:spLocks noGrp="1"/>
          </p:cNvSpPr>
          <p:nvPr>
            <p:ph type="ftr" sz="quarter" idx="11"/>
          </p:nvPr>
        </p:nvSpPr>
        <p:spPr/>
        <p:txBody>
          <a:bodyPr/>
          <a:lstStyle/>
          <a:p>
            <a:r>
              <a:rPr lang="en-US" dirty="0"/>
              <a:t>Student Slides</a:t>
            </a:r>
          </a:p>
        </p:txBody>
      </p:sp>
      <p:sp>
        <p:nvSpPr>
          <p:cNvPr id="4" name="TextBox 3"/>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945899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B41ABA4E-CD72-497B-97AA-7213B3980F60}" type="datetimeFigureOut">
              <a:rPr lang="en-US" smtClean="0"/>
              <a:pPr/>
              <a:t>4/28/2019</a:t>
            </a:fld>
            <a:endParaRPr lang="en-US" dirty="0"/>
          </a:p>
        </p:txBody>
      </p:sp>
      <p:sp>
        <p:nvSpPr>
          <p:cNvPr id="10" name="Footer Placeholder 9"/>
          <p:cNvSpPr>
            <a:spLocks noGrp="1"/>
          </p:cNvSpPr>
          <p:nvPr>
            <p:ph type="ftr" sz="quarter" idx="16"/>
          </p:nvPr>
        </p:nvSpPr>
        <p:spPr/>
        <p:txBody>
          <a:bodyPr/>
          <a:lstStyle/>
          <a:p>
            <a:endParaRPr kumimoji="0" lang="en-US" dirty="0"/>
          </a:p>
        </p:txBody>
      </p:sp>
      <p:sp>
        <p:nvSpPr>
          <p:cNvPr id="7" name="TextBox 6"/>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4161059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10" name="Footer Placeholder 9"/>
          <p:cNvSpPr>
            <a:spLocks noGrp="1"/>
          </p:cNvSpPr>
          <p:nvPr>
            <p:ph type="ftr" sz="quarter" idx="12"/>
          </p:nvPr>
        </p:nvSpPr>
        <p:spPr/>
        <p:txBody>
          <a:bodyPr/>
          <a:lstStyle/>
          <a:p>
            <a:r>
              <a:rPr lang="en-US" dirty="0"/>
              <a:t>Student Slides</a:t>
            </a:r>
          </a:p>
        </p:txBody>
      </p:sp>
      <p:sp>
        <p:nvSpPr>
          <p:cNvPr id="7" name="TextBox 6"/>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070978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5" name="Footer Placeholder 4"/>
          <p:cNvSpPr>
            <a:spLocks noGrp="1"/>
          </p:cNvSpPr>
          <p:nvPr>
            <p:ph type="ftr" sz="quarter" idx="11"/>
          </p:nvPr>
        </p:nvSpPr>
        <p:spPr/>
        <p:txBody>
          <a:bodyPr/>
          <a:lstStyle/>
          <a:p>
            <a:r>
              <a:rPr lang="en-US" dirty="0"/>
              <a:t>Student Slides</a:t>
            </a:r>
          </a:p>
        </p:txBody>
      </p:sp>
      <p:sp>
        <p:nvSpPr>
          <p:cNvPr id="6" name="TextBox 5"/>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849760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5" name="Footer Placeholder 4"/>
          <p:cNvSpPr>
            <a:spLocks noGrp="1"/>
          </p:cNvSpPr>
          <p:nvPr>
            <p:ph type="ftr" sz="quarter" idx="11"/>
          </p:nvPr>
        </p:nvSpPr>
        <p:spPr/>
        <p:txBody>
          <a:bodyPr/>
          <a:lstStyle/>
          <a:p>
            <a:r>
              <a:rPr lang="en-US" dirty="0"/>
              <a:t>Student Slides</a:t>
            </a:r>
          </a:p>
        </p:txBody>
      </p:sp>
      <p:sp>
        <p:nvSpPr>
          <p:cNvPr id="6" name="TextBox 5"/>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15226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4/28/2019</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a:xfrm>
            <a:off x="8410575" y="6181531"/>
            <a:ext cx="609600" cy="457200"/>
          </a:xfrm>
          <a:prstGeom prst="rect">
            <a:avLst/>
          </a:prstGeom>
        </p:spPr>
        <p:txBody>
          <a:bodyPr/>
          <a:lstStyle/>
          <a:p>
            <a:fld id="{D2E57653-3E58-4892-A7ED-712530ACC680}" type="slidenum">
              <a:rPr kumimoji="0" lang="en-US" smtClean="0"/>
              <a:pPr/>
              <a:t>‹#›</a:t>
            </a:fld>
            <a:endParaRPr kumimoji="0" lang="en-US" dirty="0"/>
          </a:p>
        </p:txBody>
      </p:sp>
      <p:sp>
        <p:nvSpPr>
          <p:cNvPr id="6" name="TextBox 5"/>
          <p:cNvSpPr txBox="1"/>
          <p:nvPr userDrawn="1"/>
        </p:nvSpPr>
        <p:spPr>
          <a:xfrm>
            <a:off x="8229600" y="6232243"/>
            <a:ext cx="745958" cy="307777"/>
          </a:xfrm>
          <a:prstGeom prst="rect">
            <a:avLst/>
          </a:prstGeom>
          <a:noFill/>
        </p:spPr>
        <p:txBody>
          <a:bodyPr wrap="square" rtlCol="0">
            <a:spAutoFit/>
          </a:bodyPr>
          <a:lstStyle/>
          <a:p>
            <a:r>
              <a:rPr lang="en-US" sz="1400" dirty="0">
                <a:solidFill>
                  <a:schemeClr val="tx2"/>
                </a:solidFill>
              </a:rPr>
              <a:t>12-</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2842355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336884" y="1481688"/>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1ABA4E-CD72-497B-97AA-7213B3980F60}" type="datetimeFigureOut">
              <a:rPr lang="en-US" smtClean="0"/>
              <a:pPr/>
              <a:t>4/28/2019</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5" name="Title Placeholder 4"/>
          <p:cNvSpPr>
            <a:spLocks noGrp="1"/>
          </p:cNvSpPr>
          <p:nvPr>
            <p:ph type="title"/>
          </p:nvPr>
        </p:nvSpPr>
        <p:spPr>
          <a:xfrm>
            <a:off x="324852" y="152400"/>
            <a:ext cx="8229600" cy="1219200"/>
          </a:xfrm>
          <a:prstGeom prst="rect">
            <a:avLst/>
          </a:prstGeom>
          <a:ln w="6350" cap="rnd">
            <a:noFill/>
          </a:ln>
        </p:spPr>
        <p:txBody>
          <a:bodyPr vert="horz" anchor="b" anchorCtr="0">
            <a:normAutofit/>
          </a:bodyPr>
          <a:lstStyle/>
          <a:p>
            <a:r>
              <a:rPr kumimoji="0" lang="en-US"/>
              <a:t>Click to edit Master title style</a:t>
            </a:r>
            <a:endParaRPr kumimoji="0" lang="en-US" dirty="0"/>
          </a:p>
        </p:txBody>
      </p:sp>
      <p:sp>
        <p:nvSpPr>
          <p:cNvPr id="8" name="Rectangle 7"/>
          <p:cNvSpPr/>
          <p:nvPr/>
        </p:nvSpPr>
        <p:spPr>
          <a:xfrm rot="16200000">
            <a:off x="-3342707" y="3323253"/>
            <a:ext cx="6860515" cy="175100"/>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p:nvSpPr>
        <p:spPr>
          <a:xfrm>
            <a:off x="0" y="6674947"/>
            <a:ext cx="9144000" cy="183057"/>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68344" y="21280"/>
            <a:ext cx="1154176" cy="968095"/>
          </a:xfrm>
          <a:prstGeom prst="rect">
            <a:avLst/>
          </a:prstGeom>
          <a:effectLst>
            <a:reflection endPos="0" dist="50800" dir="5400000" sy="-100000" algn="bl" rotWithShape="0"/>
            <a:softEdge rad="127000"/>
          </a:effectLst>
        </p:spPr>
      </p:pic>
    </p:spTree>
    <p:extLst>
      <p:ext uri="{BB962C8B-B14F-4D97-AF65-F5344CB8AC3E}">
        <p14:creationId xmlns:p14="http://schemas.microsoft.com/office/powerpoint/2010/main" val="2739851236"/>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Lst>
  <p:txStyles>
    <p:titleStyle>
      <a:lvl1pPr algn="l" rtl="0" eaLnBrk="1" latinLnBrk="0" hangingPunct="1">
        <a:spcBef>
          <a:spcPct val="0"/>
        </a:spcBef>
        <a:buNone/>
        <a:defRPr kumimoji="0" lang="en-US" sz="3200" b="1" kern="1200" spc="-100" baseline="0" dirty="0">
          <a:ln w="3200">
            <a:solidFill>
              <a:schemeClr val="bg2">
                <a:shade val="75000"/>
                <a:alpha val="25000"/>
              </a:schemeClr>
            </a:solidFill>
            <a:prstDash val="solid"/>
            <a:round/>
          </a:ln>
          <a:solidFill>
            <a:schemeClr val="tx1">
              <a:lumMod val="95000"/>
              <a:lumOff val="5000"/>
            </a:schemeClr>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tx2"/>
        </a:buClr>
        <a:buSzPct val="85000"/>
        <a:buFont typeface="Wingdings 2"/>
        <a:buChar char=""/>
        <a:defRPr kumimoji="0" sz="2600" b="1" kern="1200">
          <a:solidFill>
            <a:schemeClr val="tx1"/>
          </a:solidFill>
          <a:latin typeface="+mn-lt"/>
          <a:ea typeface="+mn-ea"/>
          <a:cs typeface="+mn-cs"/>
        </a:defRPr>
      </a:lvl1pPr>
      <a:lvl2pPr marL="640080" indent="-274320" algn="l" rtl="0" eaLnBrk="1" latinLnBrk="0" hangingPunct="1">
        <a:spcBef>
          <a:spcPts val="300"/>
        </a:spcBef>
        <a:buClr>
          <a:schemeClr val="tx2"/>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tx2"/>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tx2"/>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tx2"/>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072092"/>
            <a:ext cx="8229600" cy="4572000"/>
          </a:xfrm>
        </p:spPr>
        <p:txBody>
          <a:bodyPr/>
          <a:lstStyle/>
          <a:p>
            <a:pPr marL="0" indent="0" algn="ctr">
              <a:lnSpc>
                <a:spcPct val="80000"/>
              </a:lnSpc>
              <a:buNone/>
            </a:pPr>
            <a:r>
              <a:rPr lang="en-AU" sz="2800" dirty="0"/>
              <a:t>OMGT1039</a:t>
            </a:r>
            <a:br>
              <a:rPr lang="en-AU" sz="2800" dirty="0"/>
            </a:br>
            <a:r>
              <a:rPr lang="en-AU" sz="2800" dirty="0"/>
              <a:t>Operations Management</a:t>
            </a:r>
          </a:p>
          <a:p>
            <a:pPr algn="ctr">
              <a:lnSpc>
                <a:spcPct val="80000"/>
              </a:lnSpc>
            </a:pPr>
            <a:endParaRPr lang="en-AU" sz="4000" dirty="0"/>
          </a:p>
          <a:p>
            <a:pPr algn="ctr">
              <a:lnSpc>
                <a:spcPct val="80000"/>
              </a:lnSpc>
            </a:pPr>
            <a:endParaRPr lang="en-AU" sz="4000" dirty="0"/>
          </a:p>
          <a:p>
            <a:pPr marL="0" indent="0" algn="ctr">
              <a:lnSpc>
                <a:spcPct val="80000"/>
              </a:lnSpc>
              <a:buNone/>
            </a:pPr>
            <a:r>
              <a:rPr lang="en-AU" sz="4000"/>
              <a:t>Week 8</a:t>
            </a:r>
            <a:endParaRPr lang="en-AU" sz="4000" dirty="0"/>
          </a:p>
          <a:p>
            <a:pPr marL="0" indent="0" algn="ctr">
              <a:lnSpc>
                <a:spcPct val="80000"/>
              </a:lnSpc>
              <a:buNone/>
            </a:pPr>
            <a:r>
              <a:rPr lang="en-AU" sz="4000" dirty="0" err="1"/>
              <a:t>MRP</a:t>
            </a:r>
            <a:r>
              <a:rPr lang="en-AU" sz="4000" dirty="0"/>
              <a:t> and </a:t>
            </a:r>
            <a:r>
              <a:rPr lang="en-AU" sz="4000" dirty="0" err="1"/>
              <a:t>ERP</a:t>
            </a:r>
            <a:endParaRPr lang="en-AU" sz="4000" dirty="0"/>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0"/>
            <a:ext cx="1455737"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5486400"/>
            <a:ext cx="1455737"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596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33400" y="838200"/>
            <a:ext cx="8001000" cy="5213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80000"/>
              </a:lnSpc>
              <a:buFont typeface="Wingdings" pitchFamily="2" charset="2"/>
              <a:buNone/>
            </a:pPr>
            <a:r>
              <a:rPr lang="en-US" sz="2400" dirty="0">
                <a:latin typeface="Arabic Typesetting" pitchFamily="66" charset="-78"/>
                <a:cs typeface="Arabic Typesetting" pitchFamily="66" charset="-78"/>
              </a:rPr>
              <a:t>COMMONWEALTH OF AUSTRALIA</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Copyright Regulations 1969</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WARNING</a:t>
            </a:r>
            <a:br>
              <a:rPr lang="en-US" sz="2400" dirty="0">
                <a:latin typeface="Arabic Typesetting" pitchFamily="66" charset="-78"/>
                <a:cs typeface="Arabic Typesetting" pitchFamily="66" charset="-78"/>
              </a:rPr>
            </a:br>
            <a:r>
              <a:rPr lang="en-US" sz="2400" dirty="0">
                <a:latin typeface="Arabic Typesetting" pitchFamily="66" charset="-78"/>
                <a:cs typeface="Arabic Typesetting" pitchFamily="66" charset="-78"/>
              </a:rPr>
              <a:t>This material has been reproduced and communicated</a:t>
            </a:r>
          </a:p>
          <a:p>
            <a:pPr algn="ctr">
              <a:lnSpc>
                <a:spcPct val="80000"/>
              </a:lnSpc>
              <a:buFont typeface="Wingdings" pitchFamily="2" charset="2"/>
              <a:buNone/>
            </a:pPr>
            <a:r>
              <a:rPr lang="en-US" sz="2400" dirty="0">
                <a:latin typeface="Arabic Typesetting" pitchFamily="66" charset="-78"/>
                <a:cs typeface="Arabic Typesetting" pitchFamily="66" charset="-78"/>
              </a:rPr>
              <a:t>to you by or on behalf of Royal Melbourne Institute</a:t>
            </a:r>
          </a:p>
          <a:p>
            <a:pPr algn="ctr">
              <a:lnSpc>
                <a:spcPct val="80000"/>
              </a:lnSpc>
              <a:buFont typeface="Wingdings" pitchFamily="2" charset="2"/>
              <a:buNone/>
            </a:pPr>
            <a:r>
              <a:rPr lang="en-US" sz="2400" dirty="0">
                <a:latin typeface="Arabic Typesetting" pitchFamily="66" charset="-78"/>
                <a:cs typeface="Arabic Typesetting" pitchFamily="66" charset="-78"/>
              </a:rPr>
              <a:t>of Technology, (RMIT University) pursuant to Part</a:t>
            </a:r>
          </a:p>
          <a:p>
            <a:pPr algn="ctr">
              <a:lnSpc>
                <a:spcPct val="80000"/>
              </a:lnSpc>
              <a:buFont typeface="Wingdings" pitchFamily="2" charset="2"/>
              <a:buNone/>
            </a:pPr>
            <a:r>
              <a:rPr lang="en-US" sz="2400" dirty="0">
                <a:latin typeface="Arabic Typesetting" pitchFamily="66" charset="-78"/>
                <a:cs typeface="Arabic Typesetting" pitchFamily="66" charset="-78"/>
              </a:rPr>
              <a:t>VB of the Copyright Act 1968 (the Act).</a:t>
            </a:r>
          </a:p>
          <a:p>
            <a:pPr algn="ctr">
              <a:lnSpc>
                <a:spcPct val="80000"/>
              </a:lnSpc>
              <a:buFont typeface="Wingdings" pitchFamily="2" charset="2"/>
              <a:buNone/>
            </a:pPr>
            <a:r>
              <a:rPr lang="en-US" sz="2400" dirty="0">
                <a:latin typeface="Arabic Typesetting" pitchFamily="66" charset="-78"/>
                <a:cs typeface="Arabic Typesetting" pitchFamily="66" charset="-78"/>
              </a:rPr>
              <a:t>The material in this communication may be subject to</a:t>
            </a:r>
          </a:p>
          <a:p>
            <a:pPr algn="ctr">
              <a:lnSpc>
                <a:spcPct val="80000"/>
              </a:lnSpc>
              <a:buFont typeface="Wingdings" pitchFamily="2" charset="2"/>
              <a:buNone/>
            </a:pPr>
            <a:r>
              <a:rPr lang="en-US" sz="2400" dirty="0">
                <a:latin typeface="Arabic Typesetting" pitchFamily="66" charset="-78"/>
                <a:cs typeface="Arabic Typesetting" pitchFamily="66" charset="-78"/>
              </a:rPr>
              <a:t>copyright under the Act. Any further reproduction or</a:t>
            </a:r>
          </a:p>
          <a:p>
            <a:pPr algn="ctr">
              <a:lnSpc>
                <a:spcPct val="80000"/>
              </a:lnSpc>
              <a:buFont typeface="Wingdings" pitchFamily="2" charset="2"/>
              <a:buNone/>
            </a:pPr>
            <a:r>
              <a:rPr lang="en-US" sz="2400" dirty="0">
                <a:latin typeface="Arabic Typesetting" pitchFamily="66" charset="-78"/>
                <a:cs typeface="Arabic Typesetting" pitchFamily="66" charset="-78"/>
              </a:rPr>
              <a:t>communication of this material by you may be the</a:t>
            </a:r>
          </a:p>
          <a:p>
            <a:pPr algn="ctr">
              <a:lnSpc>
                <a:spcPct val="80000"/>
              </a:lnSpc>
              <a:buFont typeface="Wingdings" pitchFamily="2" charset="2"/>
              <a:buNone/>
            </a:pPr>
            <a:r>
              <a:rPr lang="en-US" sz="2400" dirty="0">
                <a:latin typeface="Arabic Typesetting" pitchFamily="66" charset="-78"/>
                <a:cs typeface="Arabic Typesetting" pitchFamily="66" charset="-78"/>
              </a:rPr>
              <a:t>subject of copyright protection under the Act.</a:t>
            </a:r>
          </a:p>
          <a:p>
            <a:pPr algn="ctr">
              <a:lnSpc>
                <a:spcPct val="80000"/>
              </a:lnSpc>
              <a:buFont typeface="Wingdings" pitchFamily="2" charset="2"/>
              <a:buNone/>
            </a:pPr>
            <a:r>
              <a:rPr lang="en-US" sz="2400" dirty="0">
                <a:latin typeface="Arabic Typesetting" pitchFamily="66" charset="-78"/>
                <a:cs typeface="Arabic Typesetting" pitchFamily="66" charset="-78"/>
              </a:rPr>
              <a:t>Do not remove this notice.</a:t>
            </a:r>
          </a:p>
          <a:p>
            <a:pPr algn="ctr">
              <a:lnSpc>
                <a:spcPct val="80000"/>
              </a:lnSpc>
              <a:buFont typeface="Wingdings" pitchFamily="2" charset="2"/>
              <a:buNone/>
            </a:pPr>
            <a:r>
              <a:rPr lang="en-US" sz="2400" dirty="0">
                <a:latin typeface="Arabic Typesetting" pitchFamily="66" charset="-78"/>
                <a:cs typeface="Arabic Typesetting" pitchFamily="66" charset="-78"/>
              </a:rPr>
              <a:t>First page of scanned document</a:t>
            </a:r>
          </a:p>
          <a:p>
            <a:pPr algn="ctr">
              <a:lnSpc>
                <a:spcPct val="80000"/>
              </a:lnSpc>
              <a:buFont typeface="Wingdings" pitchFamily="2" charset="2"/>
              <a:buNone/>
            </a:pPr>
            <a:r>
              <a:rPr lang="en-US" sz="2400" dirty="0">
                <a:latin typeface="Arabic Typesetting" pitchFamily="66" charset="-78"/>
                <a:cs typeface="Arabic Typesetting" pitchFamily="66" charset="-78"/>
              </a:rPr>
              <a:t>This presentation includes selected slides from</a:t>
            </a:r>
          </a:p>
          <a:p>
            <a:pPr>
              <a:lnSpc>
                <a:spcPct val="80000"/>
              </a:lnSpc>
              <a:buFont typeface="Wingdings" pitchFamily="2" charset="2"/>
              <a:buNone/>
            </a:pPr>
            <a:endParaRPr lang="en-AU" sz="3200" dirty="0">
              <a:latin typeface="Arabic Typesetting" pitchFamily="66" charset="-78"/>
              <a:cs typeface="Arabic Typesetting" pitchFamily="66" charset="-78"/>
            </a:endParaRPr>
          </a:p>
          <a:p>
            <a:pPr algn="ctr">
              <a:lnSpc>
                <a:spcPct val="80000"/>
              </a:lnSpc>
              <a:buFont typeface="Wingdings" pitchFamily="2" charset="2"/>
              <a:buNone/>
            </a:pPr>
            <a:r>
              <a:rPr lang="en-AU" sz="2400" dirty="0">
                <a:latin typeface="Arabic Typesetting" pitchFamily="66" charset="-78"/>
                <a:cs typeface="Arabic Typesetting" pitchFamily="66" charset="-78"/>
              </a:rPr>
              <a:t>William J Stevenson (2015) Operations Management, 12 ed. ISBN 10: 1259580091, McGraw Hill</a:t>
            </a:r>
          </a:p>
        </p:txBody>
      </p:sp>
    </p:spTree>
    <p:extLst>
      <p:ext uri="{BB962C8B-B14F-4D97-AF65-F5344CB8AC3E}">
        <p14:creationId xmlns:p14="http://schemas.microsoft.com/office/powerpoint/2010/main" val="2667735659"/>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a:xfrm>
            <a:off x="838200" y="1600200"/>
            <a:ext cx="6400800" cy="4572000"/>
          </a:xfrm>
        </p:spPr>
        <p:txBody>
          <a:bodyPr>
            <a:normAutofit lnSpcReduction="10000"/>
          </a:bodyPr>
          <a:lstStyle/>
          <a:p>
            <a:pPr marL="1092200" indent="-1092200" eaLnBrk="1" hangingPunct="1">
              <a:buNone/>
            </a:pPr>
            <a:r>
              <a:rPr lang="en-US" sz="2000" dirty="0"/>
              <a:t>You should be able to:</a:t>
            </a:r>
          </a:p>
          <a:p>
            <a:pPr marL="1092200" indent="-1092200" eaLnBrk="1" hangingPunct="1">
              <a:buNone/>
            </a:pPr>
            <a:endParaRPr lang="en-US" sz="2000" dirty="0"/>
          </a:p>
          <a:p>
            <a:pPr marL="541338" lvl="1" indent="-541338">
              <a:buFont typeface="Wingdings" pitchFamily="2" charset="2"/>
              <a:buChar char="Ø"/>
            </a:pPr>
            <a:r>
              <a:rPr lang="en-US" sz="1800" dirty="0"/>
              <a:t>Describe the </a:t>
            </a:r>
            <a:r>
              <a:rPr lang="en-US" sz="1800" b="1" dirty="0"/>
              <a:t>master scheduling </a:t>
            </a:r>
            <a:r>
              <a:rPr lang="en-US" sz="1800" dirty="0"/>
              <a:t>process and explain its importance</a:t>
            </a:r>
          </a:p>
          <a:p>
            <a:pPr marL="541338" lvl="1" indent="-541338">
              <a:buFont typeface="Wingdings" pitchFamily="2" charset="2"/>
              <a:buChar char="Ø"/>
            </a:pPr>
            <a:r>
              <a:rPr lang="en-US" sz="1800" dirty="0"/>
              <a:t>Disaggregate an aggregate plan</a:t>
            </a:r>
          </a:p>
          <a:p>
            <a:pPr marL="541338" lvl="1" indent="-541338">
              <a:buFont typeface="Wingdings" pitchFamily="2" charset="2"/>
              <a:buChar char="Ø"/>
            </a:pPr>
            <a:r>
              <a:rPr lang="en-US" sz="1800" dirty="0"/>
              <a:t>Describe the inputs, outputs, and nature of MRP processing</a:t>
            </a:r>
          </a:p>
          <a:p>
            <a:pPr marL="541338" lvl="1" indent="-541338">
              <a:buFont typeface="Wingdings" pitchFamily="2" charset="2"/>
              <a:buChar char="Ø"/>
            </a:pPr>
            <a:r>
              <a:rPr lang="en-US" sz="1800" dirty="0"/>
              <a:t>Explain how requirements in a master production schedule are translated into material requirements for lower-level items</a:t>
            </a:r>
          </a:p>
          <a:p>
            <a:pPr marL="541338" lvl="1" indent="-541338">
              <a:buFont typeface="Wingdings" pitchFamily="2" charset="2"/>
              <a:buChar char="Ø"/>
            </a:pPr>
            <a:r>
              <a:rPr lang="en-US" sz="1800" dirty="0"/>
              <a:t>Discuss the benefits and requirements of MRP</a:t>
            </a:r>
          </a:p>
          <a:p>
            <a:pPr marL="541338" lvl="1" indent="-541338">
              <a:buFont typeface="Wingdings" pitchFamily="2" charset="2"/>
              <a:buChar char="Ø"/>
            </a:pPr>
            <a:r>
              <a:rPr lang="en-US" sz="1800" dirty="0"/>
              <a:t>Describe some of the difficulties users have encountered with MRP</a:t>
            </a:r>
          </a:p>
          <a:p>
            <a:pPr marL="541338" lvl="1" indent="-541338">
              <a:buFont typeface="Wingdings" pitchFamily="2" charset="2"/>
              <a:buChar char="Ø"/>
            </a:pPr>
            <a:r>
              <a:rPr lang="en-US" sz="1800" dirty="0"/>
              <a:t>Describe </a:t>
            </a:r>
            <a:r>
              <a:rPr lang="en-US" sz="1800" dirty="0" err="1"/>
              <a:t>MRP</a:t>
            </a:r>
            <a:r>
              <a:rPr lang="en-US" sz="1800" dirty="0"/>
              <a:t> II</a:t>
            </a:r>
          </a:p>
          <a:p>
            <a:pPr marL="541338" lvl="1" indent="-541338">
              <a:buFont typeface="Wingdings" pitchFamily="2" charset="2"/>
              <a:buChar char="Ø"/>
            </a:pPr>
            <a:r>
              <a:rPr lang="en-US" sz="1800" dirty="0"/>
              <a:t>Describe ERP, what it provides, and its hidden costs</a:t>
            </a:r>
          </a:p>
        </p:txBody>
      </p:sp>
      <p:sp>
        <p:nvSpPr>
          <p:cNvPr id="6146" name="Title 1"/>
          <p:cNvSpPr>
            <a:spLocks noGrp="1"/>
          </p:cNvSpPr>
          <p:nvPr>
            <p:ph type="title"/>
          </p:nvPr>
        </p:nvSpPr>
        <p:spPr/>
        <p:txBody>
          <a:bodyPr/>
          <a:lstStyle/>
          <a:p>
            <a:pPr eaLnBrk="1" hangingPunct="1"/>
            <a:r>
              <a:rPr lang="en-US" dirty="0"/>
              <a:t>Learning Objectives</a:t>
            </a:r>
          </a:p>
        </p:txBody>
      </p:sp>
    </p:spTree>
    <p:extLst>
      <p:ext uri="{BB962C8B-B14F-4D97-AF65-F5344CB8AC3E}">
        <p14:creationId xmlns:p14="http://schemas.microsoft.com/office/powerpoint/2010/main" val="2301334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dirty="0"/>
              <a:t>Disaggregation</a:t>
            </a:r>
          </a:p>
        </p:txBody>
      </p:sp>
      <p:sp>
        <p:nvSpPr>
          <p:cNvPr id="7" name="Rectangle 3"/>
          <p:cNvSpPr>
            <a:spLocks noChangeArrowheads="1"/>
          </p:cNvSpPr>
          <p:nvPr/>
        </p:nvSpPr>
        <p:spPr bwMode="auto">
          <a:xfrm>
            <a:off x="4343400" y="228600"/>
            <a:ext cx="2133600" cy="1066800"/>
          </a:xfrm>
          <a:prstGeom prst="rect">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2000" b="1" dirty="0"/>
              <a:t>Aggregate</a:t>
            </a:r>
          </a:p>
          <a:p>
            <a:pPr algn="ctr">
              <a:defRPr/>
            </a:pPr>
            <a:r>
              <a:rPr lang="en-US" sz="2000" b="1" dirty="0"/>
              <a:t>Plan</a:t>
            </a:r>
          </a:p>
        </p:txBody>
      </p:sp>
      <p:sp>
        <p:nvSpPr>
          <p:cNvPr id="9" name="Rectangle 5"/>
          <p:cNvSpPr>
            <a:spLocks noChangeArrowheads="1"/>
          </p:cNvSpPr>
          <p:nvPr/>
        </p:nvSpPr>
        <p:spPr bwMode="auto">
          <a:xfrm>
            <a:off x="4343400" y="1905000"/>
            <a:ext cx="2133600" cy="1066800"/>
          </a:xfrm>
          <a:prstGeom prst="rect">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2000" b="1" dirty="0"/>
              <a:t>Disaggregation</a:t>
            </a:r>
          </a:p>
        </p:txBody>
      </p:sp>
      <p:sp>
        <p:nvSpPr>
          <p:cNvPr id="12" name="Rectangle 6"/>
          <p:cNvSpPr>
            <a:spLocks noChangeArrowheads="1"/>
          </p:cNvSpPr>
          <p:nvPr/>
        </p:nvSpPr>
        <p:spPr bwMode="auto">
          <a:xfrm>
            <a:off x="4267200" y="3581400"/>
            <a:ext cx="2133600" cy="1066800"/>
          </a:xfrm>
          <a:prstGeom prst="rect">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2000" b="1" dirty="0"/>
              <a:t>Master</a:t>
            </a:r>
          </a:p>
          <a:p>
            <a:pPr algn="ctr">
              <a:defRPr/>
            </a:pPr>
            <a:r>
              <a:rPr lang="en-US" sz="2000" b="1" dirty="0"/>
              <a:t>Schedule</a:t>
            </a:r>
          </a:p>
        </p:txBody>
      </p:sp>
      <p:sp>
        <p:nvSpPr>
          <p:cNvPr id="32774" name="AutoShape 12"/>
          <p:cNvSpPr>
            <a:spLocks noChangeArrowheads="1"/>
          </p:cNvSpPr>
          <p:nvPr/>
        </p:nvSpPr>
        <p:spPr bwMode="auto">
          <a:xfrm>
            <a:off x="5181600" y="1295400"/>
            <a:ext cx="381000" cy="609600"/>
          </a:xfrm>
          <a:prstGeom prst="downArrow">
            <a:avLst>
              <a:gd name="adj1" fmla="val 50000"/>
              <a:gd name="adj2" fmla="val 40000"/>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endParaRPr lang="en-US" dirty="0"/>
          </a:p>
        </p:txBody>
      </p:sp>
      <p:sp>
        <p:nvSpPr>
          <p:cNvPr id="32775" name="AutoShape 13"/>
          <p:cNvSpPr>
            <a:spLocks noChangeArrowheads="1"/>
          </p:cNvSpPr>
          <p:nvPr/>
        </p:nvSpPr>
        <p:spPr bwMode="auto">
          <a:xfrm>
            <a:off x="5181600" y="2971800"/>
            <a:ext cx="381000" cy="609600"/>
          </a:xfrm>
          <a:prstGeom prst="downArrow">
            <a:avLst>
              <a:gd name="adj1" fmla="val 50000"/>
              <a:gd name="adj2" fmla="val 40000"/>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endParaRPr lang="en-US" dirty="0"/>
          </a:p>
        </p:txBody>
      </p:sp>
      <p:sp>
        <p:nvSpPr>
          <p:cNvPr id="8" name="Rectangle 6">
            <a:extLst>
              <a:ext uri="{FF2B5EF4-FFF2-40B4-BE49-F238E27FC236}">
                <a16:creationId xmlns:a16="http://schemas.microsoft.com/office/drawing/2014/main" id="{B16C09BF-F424-47A6-85C2-E4424A41F8B0}"/>
              </a:ext>
            </a:extLst>
          </p:cNvPr>
          <p:cNvSpPr>
            <a:spLocks noChangeArrowheads="1"/>
          </p:cNvSpPr>
          <p:nvPr/>
        </p:nvSpPr>
        <p:spPr bwMode="auto">
          <a:xfrm>
            <a:off x="4267200" y="5334000"/>
            <a:ext cx="2133600" cy="1066800"/>
          </a:xfrm>
          <a:prstGeom prst="rect">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lgn="ctr">
              <a:defRPr/>
            </a:pPr>
            <a:r>
              <a:rPr lang="en-US" sz="2000" b="1" dirty="0" err="1"/>
              <a:t>MRP</a:t>
            </a:r>
            <a:endParaRPr lang="en-US" sz="2000" b="1" dirty="0"/>
          </a:p>
        </p:txBody>
      </p:sp>
      <p:sp>
        <p:nvSpPr>
          <p:cNvPr id="10" name="AutoShape 13">
            <a:extLst>
              <a:ext uri="{FF2B5EF4-FFF2-40B4-BE49-F238E27FC236}">
                <a16:creationId xmlns:a16="http://schemas.microsoft.com/office/drawing/2014/main" id="{F52CD850-7629-4CD9-A002-E1C2BC5E64EE}"/>
              </a:ext>
            </a:extLst>
          </p:cNvPr>
          <p:cNvSpPr>
            <a:spLocks noChangeArrowheads="1"/>
          </p:cNvSpPr>
          <p:nvPr/>
        </p:nvSpPr>
        <p:spPr bwMode="auto">
          <a:xfrm>
            <a:off x="5181600" y="4724400"/>
            <a:ext cx="381000" cy="609600"/>
          </a:xfrm>
          <a:prstGeom prst="downArrow">
            <a:avLst>
              <a:gd name="adj1" fmla="val 50000"/>
              <a:gd name="adj2" fmla="val 40000"/>
            </a:avLst>
          </a:prstGeom>
          <a:solidFill>
            <a:schemeClr val="bg2">
              <a:lumMod val="75000"/>
            </a:schemeClr>
          </a:solidFill>
          <a:ln w="12700">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endParaRPr lang="en-US" dirty="0"/>
          </a:p>
        </p:txBody>
      </p:sp>
    </p:spTree>
    <p:extLst>
      <p:ext uri="{BB962C8B-B14F-4D97-AF65-F5344CB8AC3E}">
        <p14:creationId xmlns:p14="http://schemas.microsoft.com/office/powerpoint/2010/main" val="2970631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dirty="0"/>
              <a:t>Disaggregating the Aggregate Plan</a:t>
            </a:r>
          </a:p>
        </p:txBody>
      </p:sp>
      <p:sp>
        <p:nvSpPr>
          <p:cNvPr id="33795" name="Content Placeholder 2"/>
          <p:cNvSpPr>
            <a:spLocks noGrp="1"/>
          </p:cNvSpPr>
          <p:nvPr>
            <p:ph idx="1"/>
          </p:nvPr>
        </p:nvSpPr>
        <p:spPr/>
        <p:txBody>
          <a:bodyPr/>
          <a:lstStyle/>
          <a:p>
            <a:r>
              <a:rPr lang="en-US" sz="3200" b="1" dirty="0">
                <a:solidFill>
                  <a:srgbClr val="303B2C"/>
                </a:solidFill>
              </a:rPr>
              <a:t>Master schedule:</a:t>
            </a:r>
            <a:r>
              <a:rPr lang="en-US" sz="3200" dirty="0">
                <a:solidFill>
                  <a:srgbClr val="303B2C"/>
                </a:solidFill>
              </a:rPr>
              <a:t> </a:t>
            </a:r>
          </a:p>
          <a:p>
            <a:pPr lvl="1"/>
            <a:r>
              <a:rPr lang="en-US" dirty="0">
                <a:solidFill>
                  <a:srgbClr val="303B2C"/>
                </a:solidFill>
              </a:rPr>
              <a:t>The result of disaggregating an aggregate plan</a:t>
            </a:r>
          </a:p>
          <a:p>
            <a:pPr lvl="1"/>
            <a:r>
              <a:rPr lang="en-US" dirty="0">
                <a:solidFill>
                  <a:srgbClr val="303B2C"/>
                </a:solidFill>
              </a:rPr>
              <a:t>Shows quantity and timing of specific end items for a scheduled horizon</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352800"/>
            <a:ext cx="5502275" cy="3055937"/>
          </a:xfrm>
          <a:prstGeom prst="rect">
            <a:avLst/>
          </a:prstGeom>
          <a:noFill/>
          <a:ln>
            <a:noFill/>
          </a:ln>
          <a:effectLst>
            <a:outerShdw blurRad="190500" dist="254000" dir="2700000" sx="99000" sy="99000" algn="ctr" rotWithShape="0">
              <a:schemeClr val="tx2">
                <a:lumMod val="60000"/>
                <a:lumOff val="40000"/>
                <a:alpha val="7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3393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Content Placeholder 2"/>
          <p:cNvSpPr>
            <a:spLocks noGrp="1"/>
          </p:cNvSpPr>
          <p:nvPr>
            <p:ph idx="1"/>
          </p:nvPr>
        </p:nvSpPr>
        <p:spPr/>
        <p:txBody>
          <a:bodyPr/>
          <a:lstStyle/>
          <a:p>
            <a:r>
              <a:rPr lang="en-US" sz="2400" dirty="0"/>
              <a:t>The heart of production planning and control</a:t>
            </a:r>
          </a:p>
          <a:p>
            <a:pPr lvl="1"/>
            <a:r>
              <a:rPr lang="en-US" sz="2000" dirty="0"/>
              <a:t>It determines the quantity needed to meet demand from all sources</a:t>
            </a:r>
          </a:p>
          <a:p>
            <a:pPr lvl="1"/>
            <a:r>
              <a:rPr lang="en-US" sz="2000" dirty="0"/>
              <a:t>It interfaces with</a:t>
            </a:r>
          </a:p>
          <a:p>
            <a:pPr lvl="2"/>
            <a:r>
              <a:rPr lang="en-US" sz="1800" dirty="0"/>
              <a:t>Marketing</a:t>
            </a:r>
          </a:p>
          <a:p>
            <a:pPr lvl="2"/>
            <a:r>
              <a:rPr lang="en-US" sz="1800" dirty="0"/>
              <a:t>Capacity planning</a:t>
            </a:r>
          </a:p>
          <a:p>
            <a:pPr lvl="2"/>
            <a:r>
              <a:rPr lang="en-US" sz="1800" dirty="0"/>
              <a:t>Production planning</a:t>
            </a:r>
          </a:p>
          <a:p>
            <a:pPr lvl="2"/>
            <a:r>
              <a:rPr lang="en-US" sz="1800" dirty="0"/>
              <a:t>Distribution planning</a:t>
            </a:r>
          </a:p>
          <a:p>
            <a:pPr lvl="1"/>
            <a:r>
              <a:rPr lang="en-US" sz="2000" dirty="0"/>
              <a:t>Provides senior management with the ability to determine whether the business plan and its strategic objectives will be achieved</a:t>
            </a:r>
          </a:p>
          <a:p>
            <a:pPr marL="273050" lvl="1" indent="-273050"/>
            <a:r>
              <a:rPr lang="en-US" b="1" dirty="0">
                <a:solidFill>
                  <a:schemeClr val="tx1"/>
                </a:solidFill>
              </a:rPr>
              <a:t>The master production schedule (MPS) is one of the primary outputs of the master scheduling process</a:t>
            </a:r>
          </a:p>
          <a:p>
            <a:pPr marL="365760" lvl="1" indent="0">
              <a:buNone/>
            </a:pPr>
            <a:endParaRPr lang="en-US" sz="2000" dirty="0"/>
          </a:p>
        </p:txBody>
      </p:sp>
      <p:sp>
        <p:nvSpPr>
          <p:cNvPr id="34818" name="Title 1"/>
          <p:cNvSpPr>
            <a:spLocks noGrp="1"/>
          </p:cNvSpPr>
          <p:nvPr>
            <p:ph type="title"/>
          </p:nvPr>
        </p:nvSpPr>
        <p:spPr/>
        <p:txBody>
          <a:bodyPr/>
          <a:lstStyle/>
          <a:p>
            <a:r>
              <a:rPr lang="en-US" dirty="0"/>
              <a:t>Master Scheduling</a:t>
            </a:r>
          </a:p>
        </p:txBody>
      </p:sp>
    </p:spTree>
    <p:extLst>
      <p:ext uri="{BB962C8B-B14F-4D97-AF65-F5344CB8AC3E}">
        <p14:creationId xmlns:p14="http://schemas.microsoft.com/office/powerpoint/2010/main" val="1796150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24852" y="609600"/>
            <a:ext cx="8229600" cy="685800"/>
          </a:xfrm>
        </p:spPr>
        <p:txBody>
          <a:bodyPr/>
          <a:lstStyle/>
          <a:p>
            <a:r>
              <a:rPr lang="en-US" sz="3200" dirty="0"/>
              <a:t>MPS – Example</a:t>
            </a:r>
          </a:p>
        </p:txBody>
      </p:sp>
      <p:sp>
        <p:nvSpPr>
          <p:cNvPr id="2" name="Rectangle 1"/>
          <p:cNvSpPr/>
          <p:nvPr/>
        </p:nvSpPr>
        <p:spPr>
          <a:xfrm>
            <a:off x="381000" y="1447800"/>
            <a:ext cx="8458200" cy="4154984"/>
          </a:xfrm>
          <a:prstGeom prst="rect">
            <a:avLst/>
          </a:prstGeom>
        </p:spPr>
        <p:txBody>
          <a:bodyPr wrap="square">
            <a:spAutoFit/>
          </a:bodyPr>
          <a:lstStyle/>
          <a:p>
            <a:pPr algn="just"/>
            <a:r>
              <a:rPr lang="en-AU" sz="2400" dirty="0">
                <a:solidFill>
                  <a:srgbClr val="303B2C"/>
                </a:solidFill>
                <a:latin typeface="+mn-lt"/>
              </a:rPr>
              <a:t>A company that makes industrial pumps wants to prepare a master production schedule for June and July. Marketing has forecasted demand of 120 pumps for June and 160 pumps for July. These have been evenly distributed over the four weeks in each month: 30 pumps per week in June and 40 pumps per week in July. Suppose that there are currently 64 pumps in inventory (i.e., beginning inventory is 64 pumps), and that there are customer orders that have been committed (booked) and must be filled as shown in next slide. The production lot size of 70 pumps. It means whenever the company decide to produce pumps the production lot should be 70 pumps. </a:t>
            </a:r>
          </a:p>
        </p:txBody>
      </p:sp>
    </p:spTree>
    <p:extLst>
      <p:ext uri="{BB962C8B-B14F-4D97-AF65-F5344CB8AC3E}">
        <p14:creationId xmlns:p14="http://schemas.microsoft.com/office/powerpoint/2010/main" val="3019286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z="3200" dirty="0"/>
              <a:t>MPS – Forecasts and Customer Orders</a:t>
            </a:r>
          </a:p>
        </p:txBody>
      </p:sp>
      <p:pic>
        <p:nvPicPr>
          <p:cNvPr id="6" name="Picture 5" descr="ste25251_1108a.jpg"/>
          <p:cNvPicPr>
            <a:picLocks noChangeAspect="1"/>
          </p:cNvPicPr>
          <p:nvPr/>
        </p:nvPicPr>
        <p:blipFill>
          <a:blip r:embed="rId3" cstate="print"/>
          <a:stretch>
            <a:fillRect/>
          </a:stretch>
        </p:blipFill>
        <p:spPr>
          <a:xfrm>
            <a:off x="1605153" y="1905000"/>
            <a:ext cx="5515841" cy="1524000"/>
          </a:xfrm>
          <a:prstGeom prst="rect">
            <a:avLst/>
          </a:prstGeom>
        </p:spPr>
      </p:pic>
      <p:pic>
        <p:nvPicPr>
          <p:cNvPr id="7" name="Picture 6" descr="ste25251_1108b.jpg"/>
          <p:cNvPicPr>
            <a:picLocks noChangeAspect="1"/>
          </p:cNvPicPr>
          <p:nvPr/>
        </p:nvPicPr>
        <p:blipFill>
          <a:blip r:embed="rId4" cstate="print"/>
          <a:stretch>
            <a:fillRect/>
          </a:stretch>
        </p:blipFill>
        <p:spPr>
          <a:xfrm>
            <a:off x="1605154" y="3769164"/>
            <a:ext cx="5633846" cy="2098236"/>
          </a:xfrm>
          <a:prstGeom prst="rect">
            <a:avLst/>
          </a:prstGeom>
        </p:spPr>
      </p:pic>
    </p:spTree>
    <p:extLst>
      <p:ext uri="{BB962C8B-B14F-4D97-AF65-F5344CB8AC3E}">
        <p14:creationId xmlns:p14="http://schemas.microsoft.com/office/powerpoint/2010/main" val="169222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24852" y="152400"/>
            <a:ext cx="8229600" cy="838200"/>
          </a:xfrm>
        </p:spPr>
        <p:txBody>
          <a:bodyPr/>
          <a:lstStyle/>
          <a:p>
            <a:r>
              <a:rPr lang="en-US" sz="3200" dirty="0"/>
              <a:t>MPS – Projected On Hand</a:t>
            </a:r>
          </a:p>
        </p:txBody>
      </p:sp>
      <p:pic>
        <p:nvPicPr>
          <p:cNvPr id="5" name="Picture 4" descr="ste25251_1109.jpg"/>
          <p:cNvPicPr>
            <a:picLocks noChangeAspect="1"/>
          </p:cNvPicPr>
          <p:nvPr/>
        </p:nvPicPr>
        <p:blipFill>
          <a:blip r:embed="rId3" cstate="print"/>
          <a:stretch>
            <a:fillRect/>
          </a:stretch>
        </p:blipFill>
        <p:spPr>
          <a:xfrm>
            <a:off x="1143000" y="990600"/>
            <a:ext cx="6711323" cy="4059936"/>
          </a:xfrm>
          <a:prstGeom prst="rect">
            <a:avLst/>
          </a:prstGeom>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604" y="5257800"/>
            <a:ext cx="5472113" cy="6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143000" y="5983069"/>
            <a:ext cx="7162800" cy="584775"/>
          </a:xfrm>
          <a:prstGeom prst="rect">
            <a:avLst/>
          </a:prstGeom>
        </p:spPr>
        <p:txBody>
          <a:bodyPr wrap="square">
            <a:spAutoFit/>
          </a:bodyPr>
          <a:lstStyle/>
          <a:p>
            <a:r>
              <a:rPr lang="en-AU" sz="1600" b="1" dirty="0"/>
              <a:t>the current week’s requirements are the larger of forecast and customer orders (committed).</a:t>
            </a:r>
          </a:p>
        </p:txBody>
      </p:sp>
    </p:spTree>
    <p:extLst>
      <p:ext uri="{BB962C8B-B14F-4D97-AF65-F5344CB8AC3E}">
        <p14:creationId xmlns:p14="http://schemas.microsoft.com/office/powerpoint/2010/main" val="2550570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sz="3200" dirty="0"/>
              <a:t>Determining MPS and </a:t>
            </a:r>
            <a:br>
              <a:rPr lang="en-US" sz="3200" dirty="0"/>
            </a:br>
            <a:r>
              <a:rPr lang="en-US" sz="3200" dirty="0"/>
              <a:t>Projected On Hand</a:t>
            </a:r>
          </a:p>
        </p:txBody>
      </p:sp>
      <p:graphicFrame>
        <p:nvGraphicFramePr>
          <p:cNvPr id="4" name="Table 3"/>
          <p:cNvGraphicFramePr>
            <a:graphicFrameLocks noGrp="1"/>
          </p:cNvGraphicFramePr>
          <p:nvPr>
            <p:extLst/>
          </p:nvPr>
        </p:nvGraphicFramePr>
        <p:xfrm>
          <a:off x="1143000" y="1752600"/>
          <a:ext cx="6096000" cy="3789680"/>
        </p:xfrm>
        <a:graphic>
          <a:graphicData uri="http://schemas.openxmlformats.org/drawingml/2006/table">
            <a:tbl>
              <a:tblPr firstRow="1" bandRow="1">
                <a:tableStyleId>{5C22544A-7EE6-4342-B048-85BDC9FD1C3A}</a:tableStyleId>
              </a:tblPr>
              <a:tblGrid>
                <a:gridCol w="1016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444500">
                  <a:extLst>
                    <a:ext uri="{9D8B030D-6E8A-4147-A177-3AD203B41FA5}">
                      <a16:colId xmlns:a16="http://schemas.microsoft.com/office/drawing/2014/main" val="20004"/>
                    </a:ext>
                  </a:extLst>
                </a:gridCol>
                <a:gridCol w="4445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tblGrid>
              <a:tr h="370840">
                <a:tc>
                  <a:txBody>
                    <a:bodyPr/>
                    <a:lstStyle/>
                    <a:p>
                      <a:pPr algn="ctr"/>
                      <a:r>
                        <a:rPr lang="en-US" sz="1200" b="1" dirty="0">
                          <a:solidFill>
                            <a:srgbClr val="303B2C"/>
                          </a:solidFill>
                        </a:rPr>
                        <a:t>Week</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pPr algn="ctr"/>
                      <a:r>
                        <a:rPr lang="en-US" sz="1200" b="1" dirty="0">
                          <a:solidFill>
                            <a:srgbClr val="303B2C"/>
                          </a:solidFill>
                        </a:rPr>
                        <a:t>Inventory from</a:t>
                      </a:r>
                      <a:r>
                        <a:rPr lang="en-US" sz="1200" b="1" baseline="0" dirty="0">
                          <a:solidFill>
                            <a:srgbClr val="303B2C"/>
                          </a:solidFill>
                        </a:rPr>
                        <a:t> Previous Week</a:t>
                      </a:r>
                      <a:endParaRPr lang="en-US" sz="1200" b="1" dirty="0">
                        <a:solidFill>
                          <a:srgbClr val="303B2C"/>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pPr algn="ctr"/>
                      <a:r>
                        <a:rPr lang="en-US" sz="1200" b="1" dirty="0">
                          <a:solidFill>
                            <a:srgbClr val="303B2C"/>
                          </a:solidFill>
                        </a:rPr>
                        <a:t>Requirements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a:txBody>
                    <a:bodyPr/>
                    <a:lstStyle/>
                    <a:p>
                      <a:pPr algn="ctr"/>
                      <a:r>
                        <a:rPr lang="en-US" sz="1200" b="1" dirty="0">
                          <a:solidFill>
                            <a:srgbClr val="303B2C"/>
                          </a:solidFill>
                        </a:rPr>
                        <a:t>Inventory before MPS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gridSpan="2">
                  <a:txBody>
                    <a:bodyPr/>
                    <a:lstStyle/>
                    <a:p>
                      <a:pPr algn="ctr"/>
                      <a:r>
                        <a:rPr lang="en-US" sz="1200" b="1" dirty="0">
                          <a:solidFill>
                            <a:srgbClr val="303B2C"/>
                          </a:solidFill>
                        </a:rPr>
                        <a:t>(70)</a:t>
                      </a:r>
                    </a:p>
                    <a:p>
                      <a:pPr algn="ctr"/>
                      <a:r>
                        <a:rPr lang="en-US" sz="1200" b="1" dirty="0">
                          <a:solidFill>
                            <a:srgbClr val="303B2C"/>
                          </a:solidFill>
                        </a:rPr>
                        <a:t>MPS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hMerge="1">
                  <a:txBody>
                    <a:bodyPr/>
                    <a:lstStyle/>
                    <a:p>
                      <a:endParaRPr lang="en-US"/>
                    </a:p>
                  </a:txBody>
                  <a:tcPr/>
                </a:tc>
                <a:tc gridSpan="2">
                  <a:txBody>
                    <a:bodyPr/>
                    <a:lstStyle/>
                    <a:p>
                      <a:pPr algn="ctr"/>
                      <a:r>
                        <a:rPr lang="en-US" sz="1200" b="1" dirty="0">
                          <a:solidFill>
                            <a:srgbClr val="303B2C"/>
                          </a:solidFill>
                        </a:rPr>
                        <a:t>Projected</a:t>
                      </a:r>
                      <a:r>
                        <a:rPr lang="en-US" sz="1200" b="1" baseline="0" dirty="0">
                          <a:solidFill>
                            <a:srgbClr val="303B2C"/>
                          </a:solidFill>
                        </a:rPr>
                        <a:t> Inventory</a:t>
                      </a:r>
                      <a:endParaRPr lang="en-US" sz="1200" b="1" dirty="0">
                        <a:solidFill>
                          <a:srgbClr val="303B2C"/>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lumMod val="75000"/>
                      </a:schemeClr>
                    </a:solidFill>
                  </a:tcPr>
                </a:tc>
                <a:tc hMerge="1">
                  <a:txBody>
                    <a:bodyPr/>
                    <a:lstStyle/>
                    <a:p>
                      <a:endParaRPr lang="en-US"/>
                    </a:p>
                  </a:txBody>
                  <a:tcPr/>
                </a:tc>
                <a:extLst>
                  <a:ext uri="{0D108BD9-81ED-4DB2-BD59-A6C34878D82A}">
                    <a16:rowId xmlns:a16="http://schemas.microsoft.com/office/drawing/2014/main" val="10000"/>
                  </a:ext>
                </a:extLst>
              </a:tr>
              <a:tr h="370840">
                <a:tc>
                  <a:txBody>
                    <a:bodyPr/>
                    <a:lstStyle/>
                    <a:p>
                      <a:pPr algn="ctr"/>
                      <a:r>
                        <a:rPr lang="en-US" sz="1400" dirty="0">
                          <a:solidFill>
                            <a:srgbClr val="303B2C"/>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64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1"/>
                  </a:ext>
                </a:extLst>
              </a:tr>
              <a:tr h="370840">
                <a:tc>
                  <a:txBody>
                    <a:bodyPr/>
                    <a:lstStyle/>
                    <a:p>
                      <a:pPr algn="ctr"/>
                      <a:r>
                        <a:rPr lang="en-US" sz="1400" dirty="0">
                          <a:solidFill>
                            <a:srgbClr val="303B2C"/>
                          </a:solidFill>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2"/>
                  </a:ext>
                </a:extLst>
              </a:tr>
              <a:tr h="370840">
                <a:tc>
                  <a:txBody>
                    <a:bodyPr/>
                    <a:lstStyle/>
                    <a:p>
                      <a:pPr algn="ctr"/>
                      <a:r>
                        <a:rPr lang="en-US" sz="1400" dirty="0">
                          <a:solidFill>
                            <a:srgbClr val="303B2C"/>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3"/>
                  </a:ext>
                </a:extLst>
              </a:tr>
              <a:tr h="370840">
                <a:tc>
                  <a:txBody>
                    <a:bodyPr/>
                    <a:lstStyle/>
                    <a:p>
                      <a:pPr algn="ctr"/>
                      <a:r>
                        <a:rPr lang="en-US" sz="1400" dirty="0">
                          <a:solidFill>
                            <a:srgbClr val="303B2C"/>
                          </a:solidFill>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4"/>
                  </a:ext>
                </a:extLst>
              </a:tr>
              <a:tr h="370840">
                <a:tc>
                  <a:txBody>
                    <a:bodyPr/>
                    <a:lstStyle/>
                    <a:p>
                      <a:pPr algn="ctr"/>
                      <a:r>
                        <a:rPr lang="en-US" sz="1400" dirty="0">
                          <a:solidFill>
                            <a:srgbClr val="303B2C"/>
                          </a:solidFill>
                        </a:rPr>
                        <a:t>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5"/>
                  </a:ext>
                </a:extLst>
              </a:tr>
              <a:tr h="370840">
                <a:tc>
                  <a:txBody>
                    <a:bodyPr/>
                    <a:lstStyle/>
                    <a:p>
                      <a:pPr algn="ctr"/>
                      <a:r>
                        <a:rPr lang="en-US" sz="1400" dirty="0">
                          <a:solidFill>
                            <a:srgbClr val="303B2C"/>
                          </a:solidFill>
                        </a:rPr>
                        <a:t>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endParaRPr lang="en-US" sz="1400" dirty="0">
                        <a:solidFill>
                          <a:srgbClr val="303B2C"/>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6"/>
                  </a:ext>
                </a:extLst>
              </a:tr>
              <a:tr h="370840">
                <a:tc>
                  <a:txBody>
                    <a:bodyPr/>
                    <a:lstStyle/>
                    <a:p>
                      <a:pPr algn="ctr"/>
                      <a:r>
                        <a:rPr lang="en-US" sz="1400" dirty="0">
                          <a:solidFill>
                            <a:srgbClr val="303B2C"/>
                          </a:solidFill>
                        </a:rPr>
                        <a:t>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7"/>
                  </a:ext>
                </a:extLst>
              </a:tr>
              <a:tr h="370840">
                <a:tc>
                  <a:txBody>
                    <a:bodyPr/>
                    <a:lstStyle/>
                    <a:p>
                      <a:pPr algn="ctr"/>
                      <a:r>
                        <a:rPr lang="en-US" sz="1400" dirty="0">
                          <a:solidFill>
                            <a:srgbClr val="303B2C"/>
                          </a:solidFill>
                        </a:rPr>
                        <a:t>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31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a:r>
                        <a:rPr lang="en-US" sz="1400" dirty="0">
                          <a:solidFill>
                            <a:srgbClr val="303B2C"/>
                          </a:solidFill>
                        </a:rPr>
                        <a:t>61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617314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sz="2800" dirty="0"/>
              <a:t>Adding MPS and Projected On Hand </a:t>
            </a:r>
            <a:br>
              <a:rPr lang="en-US" sz="2800" dirty="0"/>
            </a:br>
            <a:r>
              <a:rPr lang="en-US" sz="2800" dirty="0"/>
              <a:t>to the MPS</a:t>
            </a:r>
          </a:p>
        </p:txBody>
      </p:sp>
      <p:pic>
        <p:nvPicPr>
          <p:cNvPr id="6" name="Picture 5" descr="ste25251_1111.jpg"/>
          <p:cNvPicPr>
            <a:picLocks noChangeAspect="1"/>
          </p:cNvPicPr>
          <p:nvPr/>
        </p:nvPicPr>
        <p:blipFill>
          <a:blip r:embed="rId3" cstate="print"/>
          <a:stretch>
            <a:fillRect/>
          </a:stretch>
        </p:blipFill>
        <p:spPr>
          <a:xfrm>
            <a:off x="914400" y="1920240"/>
            <a:ext cx="6845046" cy="35661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616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noFill/>
        </p:spPr>
        <p:txBody>
          <a:bodyPr lIns="90488" tIns="44450" rIns="90488" bIns="44450" anchor="b"/>
          <a:lstStyle/>
          <a:p>
            <a:r>
              <a:rPr lang="en-US" dirty="0">
                <a:solidFill>
                  <a:srgbClr val="303B2C"/>
                </a:solidFill>
              </a:rPr>
              <a:t>Material requirements planning (</a:t>
            </a:r>
            <a:r>
              <a:rPr lang="en-US" dirty="0" err="1">
                <a:solidFill>
                  <a:srgbClr val="303B2C"/>
                </a:solidFill>
              </a:rPr>
              <a:t>MRP</a:t>
            </a:r>
            <a:r>
              <a:rPr lang="en-US" dirty="0">
                <a:solidFill>
                  <a:srgbClr val="303B2C"/>
                </a:solidFill>
              </a:rPr>
              <a:t>)</a:t>
            </a:r>
            <a:br>
              <a:rPr lang="en-US" dirty="0">
                <a:solidFill>
                  <a:srgbClr val="303B2C"/>
                </a:solidFill>
              </a:rPr>
            </a:br>
            <a:endParaRPr lang="en-US" dirty="0"/>
          </a:p>
        </p:txBody>
      </p:sp>
      <p:sp>
        <p:nvSpPr>
          <p:cNvPr id="8195" name="Rectangle 3"/>
          <p:cNvSpPr>
            <a:spLocks noGrp="1" noChangeArrowheads="1"/>
          </p:cNvSpPr>
          <p:nvPr>
            <p:ph idx="1"/>
          </p:nvPr>
        </p:nvSpPr>
        <p:spPr/>
        <p:txBody>
          <a:bodyPr/>
          <a:lstStyle/>
          <a:p>
            <a:pPr lvl="1" indent="-230188" eaLnBrk="1" hangingPunct="1"/>
            <a:r>
              <a:rPr lang="en-US" dirty="0">
                <a:solidFill>
                  <a:srgbClr val="303B2C"/>
                </a:solidFill>
              </a:rPr>
              <a:t>A computer-based information system that translates </a:t>
            </a:r>
            <a:r>
              <a:rPr lang="en-US" b="1" dirty="0">
                <a:solidFill>
                  <a:srgbClr val="303B2C"/>
                </a:solidFill>
              </a:rPr>
              <a:t>master schedule </a:t>
            </a:r>
            <a:r>
              <a:rPr lang="en-US" dirty="0">
                <a:solidFill>
                  <a:srgbClr val="303B2C"/>
                </a:solidFill>
              </a:rPr>
              <a:t>requirements for end items into </a:t>
            </a:r>
            <a:r>
              <a:rPr lang="en-US" b="1" dirty="0">
                <a:solidFill>
                  <a:srgbClr val="303B2C"/>
                </a:solidFill>
              </a:rPr>
              <a:t>time-phased</a:t>
            </a:r>
            <a:r>
              <a:rPr lang="en-US" dirty="0">
                <a:solidFill>
                  <a:srgbClr val="303B2C"/>
                </a:solidFill>
              </a:rPr>
              <a:t> requirements for subassemblies, components, and raw materials.</a:t>
            </a:r>
          </a:p>
          <a:p>
            <a:pPr lvl="1" indent="-230188" eaLnBrk="1" hangingPunct="1"/>
            <a:r>
              <a:rPr lang="en-US" dirty="0">
                <a:solidFill>
                  <a:srgbClr val="303B2C"/>
                </a:solidFill>
              </a:rPr>
              <a:t>The MRP is designed to answer three questions:</a:t>
            </a:r>
          </a:p>
          <a:p>
            <a:pPr marL="1025525" lvl="2" indent="-342900" eaLnBrk="1" hangingPunct="1">
              <a:buFontTx/>
              <a:buAutoNum type="arabicPeriod"/>
            </a:pPr>
            <a:r>
              <a:rPr lang="en-US" sz="2000" dirty="0">
                <a:solidFill>
                  <a:srgbClr val="303B2C"/>
                </a:solidFill>
              </a:rPr>
              <a:t>What is needed?</a:t>
            </a:r>
          </a:p>
          <a:p>
            <a:pPr marL="1025525" lvl="2" indent="-342900" eaLnBrk="1" hangingPunct="1">
              <a:buFontTx/>
              <a:buAutoNum type="arabicPeriod"/>
            </a:pPr>
            <a:r>
              <a:rPr lang="en-US" sz="2000" dirty="0">
                <a:solidFill>
                  <a:srgbClr val="303B2C"/>
                </a:solidFill>
              </a:rPr>
              <a:t>How much is needed?</a:t>
            </a:r>
          </a:p>
          <a:p>
            <a:pPr marL="1025525" lvl="2" indent="-342900" eaLnBrk="1" hangingPunct="1">
              <a:buFontTx/>
              <a:buAutoNum type="arabicPeriod"/>
            </a:pPr>
            <a:r>
              <a:rPr lang="en-US" sz="2000" dirty="0">
                <a:solidFill>
                  <a:srgbClr val="303B2C"/>
                </a:solidFill>
              </a:rPr>
              <a:t>When is it needed?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te25251_1202.jpg"/>
          <p:cNvPicPr>
            <a:picLocks noGrp="1" noChangeAspect="1"/>
          </p:cNvPicPr>
          <p:nvPr>
            <p:ph idx="1"/>
          </p:nvPr>
        </p:nvPicPr>
        <p:blipFill>
          <a:blip r:embed="rId2"/>
          <a:stretch>
            <a:fillRect/>
          </a:stretch>
        </p:blipFill>
        <p:spPr>
          <a:xfrm>
            <a:off x="1524000" y="1524000"/>
            <a:ext cx="6324600" cy="4146126"/>
          </a:xfrm>
          <a:effectLst>
            <a:outerShdw blurRad="114300" dist="139700" dir="5400000" sx="103000" sy="103000" algn="ctr" rotWithShape="0">
              <a:schemeClr val="tx1">
                <a:lumMod val="65000"/>
                <a:lumOff val="35000"/>
              </a:schemeClr>
            </a:outerShdw>
          </a:effectLst>
        </p:spPr>
      </p:pic>
      <p:sp>
        <p:nvSpPr>
          <p:cNvPr id="9218" name="Title 1"/>
          <p:cNvSpPr>
            <a:spLocks noGrp="1"/>
          </p:cNvSpPr>
          <p:nvPr>
            <p:ph type="title"/>
          </p:nvPr>
        </p:nvSpPr>
        <p:spPr/>
        <p:txBody>
          <a:bodyPr/>
          <a:lstStyle/>
          <a:p>
            <a:pPr eaLnBrk="1" hangingPunct="1"/>
            <a:r>
              <a:rPr lang="en-US" dirty="0"/>
              <a:t>Overview of MRP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1"/>
          </p:nvPr>
        </p:nvSpPr>
        <p:spPr/>
        <p:txBody>
          <a:bodyPr>
            <a:normAutofit/>
          </a:bodyPr>
          <a:lstStyle/>
          <a:p>
            <a:pPr eaLnBrk="1" hangingPunct="1">
              <a:lnSpc>
                <a:spcPct val="90000"/>
              </a:lnSpc>
              <a:spcBef>
                <a:spcPct val="50000"/>
              </a:spcBef>
            </a:pPr>
            <a:r>
              <a:rPr lang="en-US" sz="2400" b="1" dirty="0">
                <a:solidFill>
                  <a:srgbClr val="303B2C"/>
                </a:solidFill>
              </a:rPr>
              <a:t>Master schedule:</a:t>
            </a:r>
            <a:r>
              <a:rPr lang="en-US" sz="2400" dirty="0">
                <a:solidFill>
                  <a:srgbClr val="303B2C"/>
                </a:solidFill>
              </a:rPr>
              <a:t> </a:t>
            </a:r>
          </a:p>
          <a:p>
            <a:pPr lvl="1" eaLnBrk="1" hangingPunct="1">
              <a:lnSpc>
                <a:spcPct val="90000"/>
              </a:lnSpc>
              <a:spcBef>
                <a:spcPct val="50000"/>
              </a:spcBef>
            </a:pPr>
            <a:r>
              <a:rPr lang="en-US" sz="2000" dirty="0">
                <a:solidFill>
                  <a:srgbClr val="303B2C"/>
                </a:solidFill>
              </a:rPr>
              <a:t>One of three primary inputs in MRP; states </a:t>
            </a:r>
            <a:r>
              <a:rPr lang="en-US" sz="2000" b="1" dirty="0">
                <a:solidFill>
                  <a:srgbClr val="303B2C"/>
                </a:solidFill>
              </a:rPr>
              <a:t>which</a:t>
            </a:r>
            <a:r>
              <a:rPr lang="en-US" sz="2000" dirty="0">
                <a:solidFill>
                  <a:srgbClr val="303B2C"/>
                </a:solidFill>
              </a:rPr>
              <a:t> end items are to be produced, </a:t>
            </a:r>
            <a:r>
              <a:rPr lang="en-US" sz="2000" b="1" dirty="0">
                <a:solidFill>
                  <a:srgbClr val="303B2C"/>
                </a:solidFill>
              </a:rPr>
              <a:t>when</a:t>
            </a:r>
            <a:r>
              <a:rPr lang="en-US" sz="2000" dirty="0">
                <a:solidFill>
                  <a:srgbClr val="303B2C"/>
                </a:solidFill>
              </a:rPr>
              <a:t> these are needed, and in </a:t>
            </a:r>
            <a:r>
              <a:rPr lang="en-US" sz="2000" b="1" dirty="0">
                <a:solidFill>
                  <a:srgbClr val="303B2C"/>
                </a:solidFill>
              </a:rPr>
              <a:t>what</a:t>
            </a:r>
            <a:r>
              <a:rPr lang="en-US" sz="2000" dirty="0">
                <a:solidFill>
                  <a:srgbClr val="303B2C"/>
                </a:solidFill>
              </a:rPr>
              <a:t> quantities.</a:t>
            </a:r>
          </a:p>
          <a:p>
            <a:pPr lvl="1" eaLnBrk="1" hangingPunct="1">
              <a:lnSpc>
                <a:spcPct val="90000"/>
              </a:lnSpc>
              <a:spcBef>
                <a:spcPct val="50000"/>
              </a:spcBef>
            </a:pPr>
            <a:r>
              <a:rPr lang="en-US" sz="2000" dirty="0">
                <a:solidFill>
                  <a:srgbClr val="303B2C"/>
                </a:solidFill>
              </a:rPr>
              <a:t>The master schedule should cover a period that is at least equivalent to the </a:t>
            </a:r>
            <a:r>
              <a:rPr lang="en-US" sz="2000" u="sng" dirty="0">
                <a:solidFill>
                  <a:srgbClr val="303B2C"/>
                </a:solidFill>
              </a:rPr>
              <a:t>cumulative lead time</a:t>
            </a:r>
          </a:p>
          <a:p>
            <a:pPr lvl="3" eaLnBrk="1" hangingPunct="1">
              <a:lnSpc>
                <a:spcPct val="90000"/>
              </a:lnSpc>
              <a:spcBef>
                <a:spcPct val="50000"/>
              </a:spcBef>
            </a:pPr>
            <a:r>
              <a:rPr lang="en-US" b="1" dirty="0">
                <a:solidFill>
                  <a:srgbClr val="303B2C"/>
                </a:solidFill>
              </a:rPr>
              <a:t>Cumulative lead time </a:t>
            </a:r>
          </a:p>
          <a:p>
            <a:pPr lvl="4" eaLnBrk="1" hangingPunct="1">
              <a:lnSpc>
                <a:spcPct val="90000"/>
              </a:lnSpc>
              <a:spcBef>
                <a:spcPct val="50000"/>
              </a:spcBef>
            </a:pPr>
            <a:r>
              <a:rPr lang="en-US" sz="1800" dirty="0">
                <a:solidFill>
                  <a:srgbClr val="303B2C"/>
                </a:solidFill>
              </a:rPr>
              <a:t>The sum of the lead times that sequential phases of a process require, from ordering of parts or raw materials to completion of the final assembly. </a:t>
            </a:r>
          </a:p>
          <a:p>
            <a:pPr eaLnBrk="1" hangingPunct="1"/>
            <a:endParaRPr lang="en-US" sz="2400" dirty="0">
              <a:solidFill>
                <a:srgbClr val="303B2C"/>
              </a:solidFill>
            </a:endParaRPr>
          </a:p>
        </p:txBody>
      </p:sp>
      <p:sp>
        <p:nvSpPr>
          <p:cNvPr id="10242" name="Title 1"/>
          <p:cNvSpPr>
            <a:spLocks noGrp="1"/>
          </p:cNvSpPr>
          <p:nvPr>
            <p:ph type="title"/>
          </p:nvPr>
        </p:nvSpPr>
        <p:spPr/>
        <p:txBody>
          <a:bodyPr/>
          <a:lstStyle/>
          <a:p>
            <a:pPr eaLnBrk="1" hangingPunct="1"/>
            <a:r>
              <a:rPr lang="en-US" dirty="0"/>
              <a:t>MRP Inputs: Master Schedule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505200" y="5486400"/>
            <a:ext cx="3200400" cy="457200"/>
          </a:xfrm>
          <a:noFill/>
        </p:spPr>
        <p:txBody>
          <a:bodyPr lIns="90488" tIns="44450" rIns="90488" bIns="44450" anchor="b">
            <a:normAutofit/>
          </a:bodyPr>
          <a:lstStyle/>
          <a:p>
            <a:pPr fontAlgn="base">
              <a:spcAft>
                <a:spcPct val="0"/>
              </a:spcAft>
            </a:pPr>
            <a:r>
              <a:rPr lang="en-US" sz="1800" dirty="0"/>
              <a:t>Cumulative Lead Time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838199"/>
            <a:ext cx="4876800" cy="107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2"/>
          <p:cNvSpPr txBox="1">
            <a:spLocks noChangeArrowheads="1"/>
          </p:cNvSpPr>
          <p:nvPr/>
        </p:nvSpPr>
        <p:spPr>
          <a:xfrm>
            <a:off x="3200400" y="372532"/>
            <a:ext cx="3200400" cy="457200"/>
          </a:xfrm>
          <a:prstGeom prst="rect">
            <a:avLst/>
          </a:prstGeom>
          <a:noFill/>
          <a:ln w="6350" cap="rnd">
            <a:noFill/>
          </a:ln>
        </p:spPr>
        <p:txBody>
          <a:bodyPr vert="horz" lIns="90488" tIns="44450" rIns="90488" bIns="44450" anchor="b" anchorCtr="0">
            <a:normAutofit/>
          </a:bodyPr>
          <a:lstStyle>
            <a:lvl1pPr algn="l" rtl="0" eaLnBrk="1" latinLnBrk="0" hangingPunct="1">
              <a:spcBef>
                <a:spcPct val="0"/>
              </a:spcBef>
              <a:buNone/>
              <a:defRPr kumimoji="0" lang="en-US" sz="3200" b="1" kern="1200" spc="-100" baseline="0" dirty="0">
                <a:ln w="3200">
                  <a:solidFill>
                    <a:schemeClr val="bg2">
                      <a:shade val="75000"/>
                      <a:alpha val="25000"/>
                    </a:schemeClr>
                  </a:solidFill>
                  <a:prstDash val="solid"/>
                  <a:round/>
                </a:ln>
                <a:solidFill>
                  <a:schemeClr val="tx1">
                    <a:lumMod val="95000"/>
                    <a:lumOff val="5000"/>
                  </a:schemeClr>
                </a:solidFill>
                <a:effectLst>
                  <a:innerShdw blurRad="50800" dist="25400" dir="13500000">
                    <a:prstClr val="black">
                      <a:alpha val="70000"/>
                    </a:prstClr>
                  </a:innerShdw>
                </a:effectLst>
                <a:latin typeface="+mj-lt"/>
                <a:ea typeface="+mj-ea"/>
                <a:cs typeface="+mj-cs"/>
              </a:defRPr>
            </a:lvl1pPr>
          </a:lstStyle>
          <a:p>
            <a:r>
              <a:rPr lang="en-AU" sz="1800" dirty="0"/>
              <a:t>Master Schedule</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3375" y="2590800"/>
            <a:ext cx="5937250" cy="234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ight Brace 9"/>
          <p:cNvSpPr/>
          <p:nvPr/>
        </p:nvSpPr>
        <p:spPr>
          <a:xfrm rot="5400000">
            <a:off x="4608511" y="2173287"/>
            <a:ext cx="533399" cy="5330825"/>
          </a:xfrm>
          <a:prstGeom prst="rightBrace">
            <a:avLst>
              <a:gd name="adj1" fmla="val 8333"/>
              <a:gd name="adj2" fmla="val 4919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6" name="Rectangle 2"/>
          <p:cNvSpPr txBox="1">
            <a:spLocks noChangeArrowheads="1"/>
          </p:cNvSpPr>
          <p:nvPr/>
        </p:nvSpPr>
        <p:spPr>
          <a:xfrm>
            <a:off x="4495800" y="4876800"/>
            <a:ext cx="914400" cy="457200"/>
          </a:xfrm>
          <a:prstGeom prst="rect">
            <a:avLst/>
          </a:prstGeom>
          <a:noFill/>
          <a:ln w="6350" cap="rnd">
            <a:noFill/>
          </a:ln>
        </p:spPr>
        <p:txBody>
          <a:bodyPr vert="horz" lIns="90488" tIns="44450" rIns="90488" bIns="44450" anchor="b" anchorCtr="0">
            <a:normAutofit/>
          </a:bodyPr>
          <a:lstStyle>
            <a:lvl1pPr algn="l" rtl="0" eaLnBrk="1" latinLnBrk="0" hangingPunct="1">
              <a:spcBef>
                <a:spcPct val="0"/>
              </a:spcBef>
              <a:buNone/>
              <a:defRPr kumimoji="0" lang="en-US" sz="3200" b="1" kern="1200" spc="-100" baseline="0" dirty="0">
                <a:ln w="3200">
                  <a:solidFill>
                    <a:schemeClr val="bg2">
                      <a:shade val="75000"/>
                      <a:alpha val="25000"/>
                    </a:schemeClr>
                  </a:solidFill>
                  <a:prstDash val="solid"/>
                  <a:round/>
                </a:ln>
                <a:solidFill>
                  <a:schemeClr val="tx1">
                    <a:lumMod val="95000"/>
                    <a:lumOff val="5000"/>
                  </a:schemeClr>
                </a:solidFill>
                <a:effectLst>
                  <a:innerShdw blurRad="50800" dist="25400" dir="13500000">
                    <a:prstClr val="black">
                      <a:alpha val="70000"/>
                    </a:prstClr>
                  </a:innerShdw>
                </a:effectLst>
                <a:latin typeface="+mj-lt"/>
                <a:ea typeface="+mj-ea"/>
                <a:cs typeface="+mj-cs"/>
              </a:defRPr>
            </a:lvl1pPr>
          </a:lstStyle>
          <a:p>
            <a:pPr fontAlgn="base">
              <a:spcAft>
                <a:spcPct val="0"/>
              </a:spcAft>
            </a:pPr>
            <a:r>
              <a:rPr lang="en-AU" sz="1400" dirty="0"/>
              <a:t>9 weeks</a:t>
            </a:r>
          </a:p>
        </p:txBody>
      </p:sp>
      <p:cxnSp>
        <p:nvCxnSpPr>
          <p:cNvPr id="12" name="Straight Arrow Connector 11"/>
          <p:cNvCxnSpPr/>
          <p:nvPr/>
        </p:nvCxnSpPr>
        <p:spPr>
          <a:xfrm flipH="1">
            <a:off x="1524000" y="2209800"/>
            <a:ext cx="3429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2"/>
          <p:cNvSpPr txBox="1">
            <a:spLocks noChangeArrowheads="1"/>
          </p:cNvSpPr>
          <p:nvPr/>
        </p:nvSpPr>
        <p:spPr>
          <a:xfrm>
            <a:off x="2895600" y="1778001"/>
            <a:ext cx="914400" cy="457200"/>
          </a:xfrm>
          <a:prstGeom prst="rect">
            <a:avLst/>
          </a:prstGeom>
          <a:noFill/>
          <a:ln w="6350" cap="rnd">
            <a:noFill/>
          </a:ln>
        </p:spPr>
        <p:txBody>
          <a:bodyPr vert="horz" lIns="90488" tIns="44450" rIns="90488" bIns="44450" anchor="b" anchorCtr="0">
            <a:normAutofit/>
          </a:bodyPr>
          <a:lstStyle>
            <a:lvl1pPr algn="l" rtl="0" eaLnBrk="1" latinLnBrk="0" hangingPunct="1">
              <a:spcBef>
                <a:spcPct val="0"/>
              </a:spcBef>
              <a:buNone/>
              <a:defRPr kumimoji="0" lang="en-US" sz="3200" b="1" kern="1200" spc="-100" baseline="0" dirty="0">
                <a:ln w="3200">
                  <a:solidFill>
                    <a:schemeClr val="bg2">
                      <a:shade val="75000"/>
                      <a:alpha val="25000"/>
                    </a:schemeClr>
                  </a:solidFill>
                  <a:prstDash val="solid"/>
                  <a:round/>
                </a:ln>
                <a:solidFill>
                  <a:schemeClr val="tx1">
                    <a:lumMod val="95000"/>
                    <a:lumOff val="5000"/>
                  </a:schemeClr>
                </a:solidFill>
                <a:effectLst>
                  <a:innerShdw blurRad="50800" dist="25400" dir="13500000">
                    <a:prstClr val="black">
                      <a:alpha val="70000"/>
                    </a:prstClr>
                  </a:innerShdw>
                </a:effectLst>
                <a:latin typeface="+mj-lt"/>
                <a:ea typeface="+mj-ea"/>
                <a:cs typeface="+mj-cs"/>
              </a:defRPr>
            </a:lvl1pPr>
          </a:lstStyle>
          <a:p>
            <a:pPr fontAlgn="base">
              <a:spcAft>
                <a:spcPct val="0"/>
              </a:spcAft>
            </a:pPr>
            <a:r>
              <a:rPr lang="en-AU" sz="1400" dirty="0"/>
              <a:t>9 weeks</a:t>
            </a:r>
          </a:p>
        </p:txBody>
      </p:sp>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dirty="0"/>
              <a:t>MRP Inputs: Bill of Materials</a:t>
            </a:r>
          </a:p>
        </p:txBody>
      </p:sp>
      <p:sp>
        <p:nvSpPr>
          <p:cNvPr id="12291" name="Content Placeholder 2"/>
          <p:cNvSpPr>
            <a:spLocks noGrp="1"/>
          </p:cNvSpPr>
          <p:nvPr>
            <p:ph idx="1"/>
          </p:nvPr>
        </p:nvSpPr>
        <p:spPr/>
        <p:txBody>
          <a:bodyPr/>
          <a:lstStyle/>
          <a:p>
            <a:pPr eaLnBrk="1" hangingPunct="1"/>
            <a:r>
              <a:rPr lang="en-US" b="1" dirty="0"/>
              <a:t>Bill of Materials (BOM)</a:t>
            </a:r>
          </a:p>
          <a:p>
            <a:pPr lvl="1" eaLnBrk="1" hangingPunct="1"/>
            <a:r>
              <a:rPr lang="en-US" dirty="0"/>
              <a:t>A listing of all of the assemblies, subassemblies, parts, and raw materials needed to produce </a:t>
            </a:r>
            <a:r>
              <a:rPr lang="en-US" b="1" dirty="0"/>
              <a:t>one unit </a:t>
            </a:r>
            <a:r>
              <a:rPr lang="en-US" dirty="0"/>
              <a:t>of a product</a:t>
            </a:r>
          </a:p>
          <a:p>
            <a:pPr lvl="1" eaLnBrk="1" hangingPunct="1"/>
            <a:r>
              <a:rPr lang="en-US" b="1" dirty="0"/>
              <a:t>Product structure tree</a:t>
            </a:r>
          </a:p>
          <a:p>
            <a:pPr lvl="2" eaLnBrk="1" hangingPunct="1"/>
            <a:r>
              <a:rPr lang="en-US" dirty="0"/>
              <a:t>A visual depiction of the requirements in a bill of materials, where all components are listed by levels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Assembly Diagram and </a:t>
            </a:r>
            <a:br>
              <a:rPr dirty="0"/>
            </a:br>
            <a:r>
              <a:rPr dirty="0"/>
              <a:t>Product Structure Tree</a:t>
            </a:r>
            <a:endParaRPr lang="en-US" dirty="0"/>
          </a:p>
        </p:txBody>
      </p:sp>
      <p:pic>
        <p:nvPicPr>
          <p:cNvPr id="4" name="Content Placeholder 3" descr="ste25251_1205.jpg"/>
          <p:cNvPicPr>
            <a:picLocks noGrp="1" noChangeAspect="1"/>
          </p:cNvPicPr>
          <p:nvPr>
            <p:ph idx="1"/>
          </p:nvPr>
        </p:nvPicPr>
        <p:blipFill>
          <a:blip r:embed="rId2"/>
          <a:stretch>
            <a:fillRect/>
          </a:stretch>
        </p:blipFill>
        <p:spPr>
          <a:xfrm>
            <a:off x="1981200" y="1600200"/>
            <a:ext cx="4636576" cy="4412226"/>
          </a:xfrm>
          <a:effectLst>
            <a:outerShdw blurRad="114300" dist="139700" dir="5400000" sx="103000" sy="103000" algn="ctr" rotWithShape="0">
              <a:schemeClr val="tx1">
                <a:lumMod val="65000"/>
                <a:lumOff val="35000"/>
              </a:scheme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p:txBody>
          <a:bodyPr>
            <a:normAutofit/>
          </a:bodyPr>
          <a:lstStyle/>
          <a:p>
            <a:pPr eaLnBrk="1" hangingPunct="1"/>
            <a:r>
              <a:rPr lang="en-US" sz="2400" b="1" dirty="0"/>
              <a:t>Inventory records</a:t>
            </a:r>
          </a:p>
          <a:p>
            <a:pPr lvl="1" eaLnBrk="1" hangingPunct="1"/>
            <a:r>
              <a:rPr lang="en-US" sz="2000" dirty="0"/>
              <a:t>Includes information on the status of each item by time period, called </a:t>
            </a:r>
            <a:r>
              <a:rPr lang="en-US" sz="2000" b="1" i="1" dirty="0"/>
              <a:t>time buckets</a:t>
            </a:r>
          </a:p>
          <a:p>
            <a:pPr lvl="2" eaLnBrk="1" hangingPunct="1"/>
            <a:r>
              <a:rPr lang="en-US" sz="1800" dirty="0"/>
              <a:t>Information about</a:t>
            </a:r>
          </a:p>
          <a:p>
            <a:pPr lvl="3" eaLnBrk="1" hangingPunct="1"/>
            <a:r>
              <a:rPr lang="en-US" sz="1800" dirty="0"/>
              <a:t>Gross requirements</a:t>
            </a:r>
          </a:p>
          <a:p>
            <a:pPr lvl="3" eaLnBrk="1" hangingPunct="1"/>
            <a:r>
              <a:rPr lang="en-US" sz="1800" dirty="0"/>
              <a:t>Scheduled receipts</a:t>
            </a:r>
          </a:p>
          <a:p>
            <a:pPr lvl="3" eaLnBrk="1" hangingPunct="1"/>
            <a:r>
              <a:rPr lang="en-US" sz="1800" dirty="0"/>
              <a:t>Expected amount on hand</a:t>
            </a:r>
          </a:p>
          <a:p>
            <a:pPr lvl="2" eaLnBrk="1" hangingPunct="1"/>
            <a:r>
              <a:rPr lang="en-US" sz="1800" dirty="0"/>
              <a:t>Other details for each item such as</a:t>
            </a:r>
          </a:p>
          <a:p>
            <a:pPr lvl="3" eaLnBrk="1" hangingPunct="1"/>
            <a:r>
              <a:rPr lang="en-US" sz="1800" dirty="0"/>
              <a:t>Supplier</a:t>
            </a:r>
          </a:p>
          <a:p>
            <a:pPr lvl="3" eaLnBrk="1" hangingPunct="1"/>
            <a:r>
              <a:rPr lang="en-US" sz="1800" dirty="0"/>
              <a:t>Lead time</a:t>
            </a:r>
          </a:p>
          <a:p>
            <a:pPr lvl="3" eaLnBrk="1" hangingPunct="1"/>
            <a:r>
              <a:rPr lang="en-US" sz="1800" dirty="0"/>
              <a:t>Lot size policy</a:t>
            </a:r>
          </a:p>
          <a:p>
            <a:pPr lvl="3" eaLnBrk="1" hangingPunct="1"/>
            <a:r>
              <a:rPr lang="en-US" sz="1800" dirty="0"/>
              <a:t>Changes due to stock receipts and withdrawals</a:t>
            </a:r>
          </a:p>
          <a:p>
            <a:pPr lvl="3" eaLnBrk="1" hangingPunct="1"/>
            <a:r>
              <a:rPr lang="en-US" sz="1800" dirty="0"/>
              <a:t>Canceled orders and similar events</a:t>
            </a:r>
          </a:p>
        </p:txBody>
      </p:sp>
      <p:sp>
        <p:nvSpPr>
          <p:cNvPr id="15362" name="Title 1"/>
          <p:cNvSpPr>
            <a:spLocks noGrp="1"/>
          </p:cNvSpPr>
          <p:nvPr>
            <p:ph type="title"/>
          </p:nvPr>
        </p:nvSpPr>
        <p:spPr/>
        <p:txBody>
          <a:bodyPr/>
          <a:lstStyle/>
          <a:p>
            <a:pPr eaLnBrk="1" hangingPunct="1"/>
            <a:r>
              <a:rPr lang="en-US" dirty="0"/>
              <a:t>MRP Inputs: Inventory Records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447800" y="533400"/>
            <a:ext cx="5943600" cy="2624036"/>
          </a:xfrm>
          <a:prstGeom prst="rect">
            <a:avLst/>
          </a:prstGeom>
          <a:effectLst>
            <a:outerShdw blurRad="114300" dist="139700" dir="5400000" sx="103000" sy="103000" algn="ctr" rotWithShape="0">
              <a:schemeClr val="tx1">
                <a:lumMod val="65000"/>
                <a:lumOff val="3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324852" y="-685800"/>
            <a:ext cx="8229600" cy="1219200"/>
          </a:xfrm>
        </p:spPr>
        <p:txBody>
          <a:bodyPr/>
          <a:lstStyle/>
          <a:p>
            <a:r>
              <a:rPr lang="en-AU" dirty="0"/>
              <a:t>MRP PROCESSING</a:t>
            </a:r>
          </a:p>
        </p:txBody>
      </p:sp>
      <p:sp>
        <p:nvSpPr>
          <p:cNvPr id="4" name="Rectangle 3"/>
          <p:cNvSpPr/>
          <p:nvPr/>
        </p:nvSpPr>
        <p:spPr>
          <a:xfrm>
            <a:off x="381000" y="3617655"/>
            <a:ext cx="8686800" cy="2554545"/>
          </a:xfrm>
          <a:prstGeom prst="rect">
            <a:avLst/>
          </a:prstGeom>
        </p:spPr>
        <p:txBody>
          <a:bodyPr wrap="square">
            <a:spAutoFit/>
          </a:bodyPr>
          <a:lstStyle/>
          <a:p>
            <a:r>
              <a:rPr lang="en-AU" sz="1600" b="1" dirty="0"/>
              <a:t>Gross requirements: </a:t>
            </a:r>
            <a:r>
              <a:rPr lang="en-AU" sz="1600" dirty="0"/>
              <a:t>The total expected demand for an item or raw material during</a:t>
            </a:r>
          </a:p>
          <a:p>
            <a:r>
              <a:rPr lang="en-AU" sz="1600" dirty="0"/>
              <a:t>each time period without regard to the amount on hand. </a:t>
            </a:r>
          </a:p>
          <a:p>
            <a:r>
              <a:rPr lang="en-AU" sz="1600" b="1" dirty="0"/>
              <a:t>Scheduled receipts: </a:t>
            </a:r>
            <a:r>
              <a:rPr lang="en-AU" sz="1600" dirty="0"/>
              <a:t>Open orders (orders that have been placed and are scheduled to arrive</a:t>
            </a:r>
          </a:p>
          <a:p>
            <a:r>
              <a:rPr lang="en-AU" sz="1600" dirty="0"/>
              <a:t>from vendors or elsewhere in the pipeline by the beginning of a period).  </a:t>
            </a:r>
          </a:p>
          <a:p>
            <a:r>
              <a:rPr lang="en-AU" sz="1600" b="1" dirty="0"/>
              <a:t>Projected on hand: </a:t>
            </a:r>
            <a:r>
              <a:rPr lang="en-AU" sz="1600" dirty="0"/>
              <a:t>The expected amount of inventory that will be on hand at the beginning of each time period: </a:t>
            </a:r>
            <a:r>
              <a:rPr lang="en-AU" sz="1600" b="1" dirty="0"/>
              <a:t>scheduled receipts plus available inventory from last period</a:t>
            </a:r>
            <a:r>
              <a:rPr lang="en-AU" sz="1600" dirty="0"/>
              <a:t>.</a:t>
            </a:r>
          </a:p>
          <a:p>
            <a:r>
              <a:rPr lang="en-AU" sz="1600" b="1" dirty="0"/>
              <a:t>Net requirements: </a:t>
            </a:r>
            <a:r>
              <a:rPr lang="en-AU" sz="1600" dirty="0"/>
              <a:t>The actual amount needed in each time period.</a:t>
            </a:r>
          </a:p>
          <a:p>
            <a:r>
              <a:rPr lang="en-AU" sz="1600" b="1" dirty="0"/>
              <a:t>Planned-order receipts: </a:t>
            </a:r>
            <a:r>
              <a:rPr lang="en-AU" sz="1600" dirty="0"/>
              <a:t>The quantity expected to be received by the beginning of</a:t>
            </a:r>
          </a:p>
          <a:p>
            <a:r>
              <a:rPr lang="en-AU" sz="1600" dirty="0"/>
              <a:t>the period. </a:t>
            </a:r>
          </a:p>
          <a:p>
            <a:r>
              <a:rPr lang="en-AU" sz="1600" b="1" dirty="0"/>
              <a:t>Planned-order releases: </a:t>
            </a:r>
            <a:r>
              <a:rPr lang="en-AU" sz="1600" dirty="0"/>
              <a:t>Indicates a planned amount to order in each time period;</a:t>
            </a:r>
          </a:p>
        </p:txBody>
      </p:sp>
    </p:spTree>
    <p:extLst>
      <p:ext uri="{BB962C8B-B14F-4D97-AF65-F5344CB8AC3E}">
        <p14:creationId xmlns:p14="http://schemas.microsoft.com/office/powerpoint/2010/main" val="2751468836"/>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p:spPr>
        <p:txBody>
          <a:bodyPr lIns="90488" tIns="44450" rIns="90488" bIns="44450" anchor="b"/>
          <a:lstStyle/>
          <a:p>
            <a:pPr eaLnBrk="1" hangingPunct="1"/>
            <a:r>
              <a:rPr lang="en-US" dirty="0"/>
              <a:t>Assembly Time Chart</a:t>
            </a:r>
          </a:p>
        </p:txBody>
      </p:sp>
      <p:pic>
        <p:nvPicPr>
          <p:cNvPr id="60" name="Picture 59" descr="ste25251_1207.jpg"/>
          <p:cNvPicPr>
            <a:picLocks noChangeAspect="1"/>
          </p:cNvPicPr>
          <p:nvPr/>
        </p:nvPicPr>
        <p:blipFill>
          <a:blip r:embed="rId3"/>
          <a:stretch>
            <a:fillRect/>
          </a:stretch>
        </p:blipFill>
        <p:spPr>
          <a:xfrm>
            <a:off x="1219200" y="1600200"/>
            <a:ext cx="6142812" cy="4562342"/>
          </a:xfrm>
          <a:prstGeom prst="rect">
            <a:avLst/>
          </a:prstGeom>
          <a:effectLst>
            <a:outerShdw blurRad="114300" dist="139700" dir="5400000" sx="103000" sy="103000" algn="ctr" rotWithShape="0">
              <a:schemeClr val="tx1">
                <a:lumMod val="65000"/>
                <a:lumOff val="35000"/>
              </a:schemeClr>
            </a:outerShdw>
          </a:effectLst>
        </p:spPr>
      </p:pic>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324852" y="-457200"/>
            <a:ext cx="8229600" cy="1219200"/>
          </a:xfrm>
        </p:spPr>
        <p:txBody>
          <a:bodyPr/>
          <a:lstStyle/>
          <a:p>
            <a:pPr eaLnBrk="1" hangingPunct="1"/>
            <a:r>
              <a:rPr lang="en-US" dirty="0"/>
              <a:t>MRP: Example</a:t>
            </a:r>
          </a:p>
        </p:txBody>
      </p:sp>
      <p:sp>
        <p:nvSpPr>
          <p:cNvPr id="19459" name="Content Placeholder 2"/>
          <p:cNvSpPr>
            <a:spLocks noGrp="1"/>
          </p:cNvSpPr>
          <p:nvPr>
            <p:ph idx="1"/>
          </p:nvPr>
        </p:nvSpPr>
        <p:spPr>
          <a:xfrm>
            <a:off x="304800" y="914400"/>
            <a:ext cx="8229600" cy="4572000"/>
          </a:xfrm>
        </p:spPr>
        <p:txBody>
          <a:bodyPr>
            <a:normAutofit fontScale="92500"/>
          </a:bodyPr>
          <a:lstStyle/>
          <a:p>
            <a:pPr marL="0" indent="0" algn="just">
              <a:buNone/>
            </a:pPr>
            <a:r>
              <a:rPr lang="en-AU" sz="2400" b="0" dirty="0"/>
              <a:t>A firm that produces wood shutters and bookcases has received </a:t>
            </a:r>
            <a:r>
              <a:rPr lang="en-AU" sz="2400" dirty="0"/>
              <a:t>two orders </a:t>
            </a:r>
            <a:r>
              <a:rPr lang="en-AU" sz="2400" b="0" dirty="0"/>
              <a:t>for shutters: one for </a:t>
            </a:r>
            <a:r>
              <a:rPr lang="en-AU" sz="2400" dirty="0"/>
              <a:t>100</a:t>
            </a:r>
            <a:r>
              <a:rPr lang="en-AU" sz="2400" b="0" dirty="0"/>
              <a:t> shutters and one for </a:t>
            </a:r>
            <a:r>
              <a:rPr lang="en-AU" sz="2400" dirty="0"/>
              <a:t>150</a:t>
            </a:r>
            <a:r>
              <a:rPr lang="en-AU" sz="2400" b="0" dirty="0"/>
              <a:t> shutters. The 100-unit order is due for delivery at the start of </a:t>
            </a:r>
            <a:r>
              <a:rPr lang="en-AU" sz="2400" dirty="0"/>
              <a:t>week 4</a:t>
            </a:r>
            <a:r>
              <a:rPr lang="en-AU" sz="2400" b="0" dirty="0"/>
              <a:t> of the current schedule, and the 150-unit order is due for delivery at the start of </a:t>
            </a:r>
            <a:r>
              <a:rPr lang="en-AU" sz="2400" dirty="0"/>
              <a:t>week 8</a:t>
            </a:r>
            <a:r>
              <a:rPr lang="en-AU" sz="2400" b="0" dirty="0"/>
              <a:t>. Each shutter consists of </a:t>
            </a:r>
            <a:r>
              <a:rPr lang="en-AU" sz="2400" dirty="0"/>
              <a:t>two frames and four slatted wood sections</a:t>
            </a:r>
            <a:r>
              <a:rPr lang="en-AU" sz="2400" b="0" dirty="0"/>
              <a:t>. The wood sections are </a:t>
            </a:r>
            <a:r>
              <a:rPr lang="en-AU" sz="2400" u="sng" dirty="0"/>
              <a:t>made</a:t>
            </a:r>
            <a:r>
              <a:rPr lang="en-AU" sz="2400" b="0" dirty="0"/>
              <a:t> by the firm, and fabrication takes one week. The frames are </a:t>
            </a:r>
            <a:r>
              <a:rPr lang="en-AU" sz="2400" u="sng" dirty="0"/>
              <a:t>ordered</a:t>
            </a:r>
            <a:r>
              <a:rPr lang="en-AU" sz="2400" b="0" dirty="0"/>
              <a:t>, and lead time is </a:t>
            </a:r>
            <a:r>
              <a:rPr lang="en-AU" sz="2400" dirty="0"/>
              <a:t>two weeks. </a:t>
            </a:r>
            <a:r>
              <a:rPr lang="en-AU" sz="2400" b="0" dirty="0"/>
              <a:t>Assembly of the shutters requires one week. There is a scheduled receipt of 70 wood sections in (i.e., at the beginning of) week 1. Ordering/setup cost is $100 and holding cost is $0.10 per week. Determine the total cost, size and timing of planned-order releases necessary to meet delivery requirements under each of these conditions:</a:t>
            </a:r>
            <a:endParaRPr lang="en-US" sz="2000" dirty="0"/>
          </a:p>
        </p:txBody>
      </p:sp>
      <p:sp>
        <p:nvSpPr>
          <p:cNvPr id="2" name="Rectangle 1"/>
          <p:cNvSpPr/>
          <p:nvPr/>
        </p:nvSpPr>
        <p:spPr>
          <a:xfrm>
            <a:off x="304800" y="5486400"/>
            <a:ext cx="8610600" cy="1015663"/>
          </a:xfrm>
          <a:prstGeom prst="rect">
            <a:avLst/>
          </a:prstGeom>
          <a:solidFill>
            <a:schemeClr val="accent5">
              <a:lumMod val="60000"/>
              <a:lumOff val="40000"/>
            </a:schemeClr>
          </a:solidFill>
          <a:ln>
            <a:solidFill>
              <a:schemeClr val="accent1"/>
            </a:solidFill>
          </a:ln>
        </p:spPr>
        <p:txBody>
          <a:bodyPr wrap="square">
            <a:spAutoFit/>
          </a:bodyPr>
          <a:lstStyle/>
          <a:p>
            <a:r>
              <a:rPr lang="en-AU" sz="2000" dirty="0">
                <a:latin typeface="+mn-lt"/>
              </a:rPr>
              <a:t>1. Lot-for-lot ordering (i.e., planned-order release equal to net requirements).</a:t>
            </a:r>
          </a:p>
          <a:p>
            <a:r>
              <a:rPr lang="en-AU" sz="2000" dirty="0">
                <a:latin typeface="+mn-lt"/>
              </a:rPr>
              <a:t>2. Lot-size ordering with a lot size of 320 units for frames and 70 units for wood sections.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err="1"/>
              <a:t>MRP</a:t>
            </a:r>
            <a:r>
              <a:rPr lang="en-US" dirty="0"/>
              <a:t> Example: Solution</a:t>
            </a:r>
            <a:br>
              <a:rPr lang="en-US" dirty="0"/>
            </a:br>
            <a:endParaRPr lang="en-US" sz="20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3600320"/>
              </p:ext>
            </p:extLst>
          </p:nvPr>
        </p:nvGraphicFramePr>
        <p:xfrm>
          <a:off x="2133600" y="2743200"/>
          <a:ext cx="4495800" cy="228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895921" y="1595734"/>
            <a:ext cx="2475358" cy="461665"/>
          </a:xfrm>
          <a:prstGeom prst="rect">
            <a:avLst/>
          </a:prstGeom>
        </p:spPr>
        <p:txBody>
          <a:bodyPr wrap="none">
            <a:spAutoFit/>
          </a:bodyPr>
          <a:lstStyle/>
          <a:p>
            <a:r>
              <a:rPr lang="en-US" sz="2400" b="1" dirty="0"/>
              <a:t>First step: BOM</a:t>
            </a:r>
            <a:endParaRPr lang="en-AU" sz="24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04800" y="0"/>
            <a:ext cx="8229600" cy="762000"/>
          </a:xfrm>
        </p:spPr>
        <p:txBody>
          <a:bodyPr>
            <a:normAutofit/>
          </a:bodyPr>
          <a:lstStyle/>
          <a:p>
            <a:r>
              <a:rPr lang="en-US" dirty="0" err="1"/>
              <a:t>MRP</a:t>
            </a:r>
            <a:r>
              <a:rPr lang="en-US" dirty="0"/>
              <a:t> Example:</a:t>
            </a:r>
          </a:p>
        </p:txBody>
      </p:sp>
      <p:pic>
        <p:nvPicPr>
          <p:cNvPr id="6" name="Picture 5" descr="ste25251_1208.jpg"/>
          <p:cNvPicPr>
            <a:picLocks noChangeAspect="1"/>
          </p:cNvPicPr>
          <p:nvPr/>
        </p:nvPicPr>
        <p:blipFill>
          <a:blip r:embed="rId3"/>
          <a:stretch>
            <a:fillRect/>
          </a:stretch>
        </p:blipFill>
        <p:spPr>
          <a:xfrm>
            <a:off x="3124200" y="152400"/>
            <a:ext cx="5257800" cy="6214372"/>
          </a:xfrm>
          <a:prstGeom prst="rect">
            <a:avLst/>
          </a:prstGeom>
          <a:effectLst>
            <a:outerShdw blurRad="114300" dist="139700" dir="5400000" sx="103000" sy="103000" algn="ctr" rotWithShape="0">
              <a:schemeClr val="tx1">
                <a:lumMod val="65000"/>
                <a:lumOff val="35000"/>
              </a:schemeClr>
            </a:outerShdw>
          </a:effectLst>
        </p:spPr>
      </p:pic>
      <p:sp>
        <p:nvSpPr>
          <p:cNvPr id="2" name="Rectangle 1"/>
          <p:cNvSpPr/>
          <p:nvPr/>
        </p:nvSpPr>
        <p:spPr>
          <a:xfrm>
            <a:off x="304800" y="1764268"/>
            <a:ext cx="2608406" cy="369332"/>
          </a:xfrm>
          <a:prstGeom prst="rect">
            <a:avLst/>
          </a:prstGeom>
        </p:spPr>
        <p:txBody>
          <a:bodyPr wrap="none">
            <a:spAutoFit/>
          </a:bodyPr>
          <a:lstStyle/>
          <a:p>
            <a:r>
              <a:rPr lang="en-AU" b="1" dirty="0"/>
              <a:t>1. Lot-for-lot ordering </a:t>
            </a:r>
          </a:p>
        </p:txBody>
      </p:sp>
      <p:sp>
        <p:nvSpPr>
          <p:cNvPr id="7" name="Rectangle 6"/>
          <p:cNvSpPr/>
          <p:nvPr/>
        </p:nvSpPr>
        <p:spPr>
          <a:xfrm>
            <a:off x="177800" y="4230469"/>
            <a:ext cx="3124200" cy="1384995"/>
          </a:xfrm>
          <a:prstGeom prst="rect">
            <a:avLst/>
          </a:prstGeom>
        </p:spPr>
        <p:txBody>
          <a:bodyPr wrap="square">
            <a:spAutoFit/>
          </a:bodyPr>
          <a:lstStyle/>
          <a:p>
            <a:r>
              <a:rPr lang="en-AU" sz="1200" b="1" dirty="0" err="1"/>
              <a:t>MRP</a:t>
            </a:r>
            <a:r>
              <a:rPr lang="en-AU" sz="1200" b="1" dirty="0"/>
              <a:t> cost:</a:t>
            </a:r>
          </a:p>
          <a:p>
            <a:endParaRPr lang="en-AU" sz="1200" b="1" dirty="0"/>
          </a:p>
          <a:p>
            <a:r>
              <a:rPr lang="en-AU" sz="1200" b="1" dirty="0"/>
              <a:t>Ordering cost:  6 order * (100) =  $600</a:t>
            </a:r>
          </a:p>
          <a:p>
            <a:r>
              <a:rPr lang="en-AU" sz="1200" b="1" dirty="0"/>
              <a:t>Holding cost = (70+70+70)*0.1 = $21</a:t>
            </a:r>
          </a:p>
          <a:p>
            <a:endParaRPr lang="en-AU" sz="1200" b="1" dirty="0"/>
          </a:p>
          <a:p>
            <a:r>
              <a:rPr lang="en-AU" sz="1200" b="1" dirty="0"/>
              <a:t>Total cost = $621</a:t>
            </a:r>
          </a:p>
          <a:p>
            <a:endParaRPr lang="en-AU" sz="12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04800" y="389467"/>
            <a:ext cx="8229600" cy="762000"/>
          </a:xfrm>
        </p:spPr>
        <p:txBody>
          <a:bodyPr>
            <a:normAutofit/>
          </a:bodyPr>
          <a:lstStyle/>
          <a:p>
            <a:r>
              <a:rPr lang="en-US" dirty="0" err="1"/>
              <a:t>MRP</a:t>
            </a:r>
            <a:r>
              <a:rPr lang="en-US" dirty="0"/>
              <a:t> Example:</a:t>
            </a:r>
          </a:p>
        </p:txBody>
      </p:sp>
      <p:sp>
        <p:nvSpPr>
          <p:cNvPr id="2" name="Rectangle 1"/>
          <p:cNvSpPr/>
          <p:nvPr/>
        </p:nvSpPr>
        <p:spPr>
          <a:xfrm>
            <a:off x="304800" y="2153735"/>
            <a:ext cx="2819400" cy="523220"/>
          </a:xfrm>
          <a:prstGeom prst="rect">
            <a:avLst/>
          </a:prstGeom>
        </p:spPr>
        <p:txBody>
          <a:bodyPr wrap="square">
            <a:spAutoFit/>
          </a:bodyPr>
          <a:lstStyle/>
          <a:p>
            <a:r>
              <a:rPr lang="en-AU" sz="1400" b="1" dirty="0"/>
              <a:t>2. </a:t>
            </a:r>
            <a:r>
              <a:rPr lang="en-AU" sz="1400" b="1" dirty="0" err="1"/>
              <a:t>MRP</a:t>
            </a:r>
            <a:r>
              <a:rPr lang="en-AU" sz="1400" b="1" dirty="0"/>
              <a:t> schedule with lot sizes of for components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389467"/>
            <a:ext cx="4953000" cy="4420860"/>
          </a:xfrm>
          <a:prstGeom prst="rect">
            <a:avLst/>
          </a:prstGeom>
          <a:effectLst>
            <a:outerShdw blurRad="114300" dist="139700" dir="5400000" sx="103000" sy="103000" algn="ctr" rotWithShape="0">
              <a:schemeClr val="tx1">
                <a:lumMod val="65000"/>
                <a:lumOff val="3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4824815"/>
            <a:ext cx="4953000" cy="1499785"/>
          </a:xfrm>
          <a:prstGeom prst="rect">
            <a:avLst/>
          </a:prstGeom>
          <a:effectLst>
            <a:outerShdw blurRad="114300" dist="139700" dir="5400000" sx="103000" sy="103000" algn="ctr" rotWithShape="0">
              <a:schemeClr val="tx1">
                <a:lumMod val="65000"/>
                <a:lumOff val="3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77800" y="4619936"/>
            <a:ext cx="3124200" cy="1523494"/>
          </a:xfrm>
          <a:prstGeom prst="rect">
            <a:avLst/>
          </a:prstGeom>
        </p:spPr>
        <p:txBody>
          <a:bodyPr wrap="square">
            <a:spAutoFit/>
          </a:bodyPr>
          <a:lstStyle/>
          <a:p>
            <a:r>
              <a:rPr lang="en-AU" sz="1200" b="1" dirty="0" err="1"/>
              <a:t>MRP</a:t>
            </a:r>
            <a:r>
              <a:rPr lang="en-AU" sz="1200" b="1" dirty="0"/>
              <a:t> cost:</a:t>
            </a:r>
          </a:p>
          <a:p>
            <a:endParaRPr lang="en-AU" sz="1200" b="1" dirty="0"/>
          </a:p>
          <a:p>
            <a:r>
              <a:rPr lang="en-AU" sz="1100" b="1" dirty="0"/>
              <a:t>Ordering cost:  6 order * (100) =  $600</a:t>
            </a:r>
          </a:p>
          <a:p>
            <a:r>
              <a:rPr lang="en-AU" sz="1100" b="1" dirty="0"/>
              <a:t>Holding cost = (120+120+120+120+140+</a:t>
            </a:r>
          </a:p>
          <a:p>
            <a:r>
              <a:rPr lang="en-AU" sz="1100" b="1" dirty="0"/>
              <a:t>70+ 70+ 70+ 20+ 20+ 20+ 20+ 50)*0.1= $96</a:t>
            </a:r>
          </a:p>
          <a:p>
            <a:endParaRPr lang="en-AU" sz="1200" b="1" dirty="0"/>
          </a:p>
          <a:p>
            <a:r>
              <a:rPr lang="en-AU" sz="1200" b="1" dirty="0"/>
              <a:t>Total cost = $696</a:t>
            </a:r>
          </a:p>
          <a:p>
            <a:endParaRPr lang="en-AU" sz="1200" b="1" dirty="0"/>
          </a:p>
        </p:txBody>
      </p:sp>
    </p:spTree>
    <p:extLst>
      <p:ext uri="{BB962C8B-B14F-4D97-AF65-F5344CB8AC3E}">
        <p14:creationId xmlns:p14="http://schemas.microsoft.com/office/powerpoint/2010/main" val="3429294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9047" y="76200"/>
            <a:ext cx="4676486" cy="2611997"/>
          </a:xfrm>
          <a:prstGeom prst="rect">
            <a:avLst/>
          </a:prstGeom>
          <a:effectLst>
            <a:outerShdw blurRad="114300" dist="139700" dir="5400000" sx="103000" sy="103000" algn="ctr" rotWithShape="0">
              <a:schemeClr val="tx1">
                <a:lumMod val="65000"/>
                <a:lumOff val="3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2150" y="2688197"/>
            <a:ext cx="4641850" cy="3972933"/>
          </a:xfrm>
          <a:prstGeom prst="rect">
            <a:avLst/>
          </a:prstGeom>
          <a:effectLst>
            <a:outerShdw blurRad="114300" dist="139700" dir="5400000" sx="103000" sy="103000" algn="ctr" rotWithShape="0">
              <a:schemeClr val="tx1">
                <a:lumMod val="65000"/>
                <a:lumOff val="3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12436" y="2800052"/>
            <a:ext cx="4306647" cy="2000548"/>
          </a:xfrm>
          <a:prstGeom prst="rect">
            <a:avLst/>
          </a:prstGeom>
        </p:spPr>
        <p:txBody>
          <a:bodyPr wrap="square">
            <a:spAutoFit/>
          </a:bodyPr>
          <a:lstStyle/>
          <a:p>
            <a:r>
              <a:rPr lang="en-AU" b="1" dirty="0"/>
              <a:t>Example for Pegging:</a:t>
            </a:r>
          </a:p>
          <a:p>
            <a:endParaRPr lang="en-AU" dirty="0"/>
          </a:p>
          <a:p>
            <a:r>
              <a:rPr lang="en-AU" sz="1400" dirty="0"/>
              <a:t>The demand for products A and C are 80 and 50 units in weeks 4 and 5, respectively. One unit of A needs one unit of D and one unit of C needs two unit of D. 110 unit of D is available in inventory. Lead time is 1 week. Use Lot for lot to complete </a:t>
            </a:r>
            <a:r>
              <a:rPr lang="en-AU" sz="1400" dirty="0" err="1"/>
              <a:t>MRP</a:t>
            </a:r>
            <a:r>
              <a:rPr lang="en-AU" sz="1400" dirty="0"/>
              <a:t>.</a:t>
            </a:r>
          </a:p>
          <a:p>
            <a:endParaRPr lang="en-AU" dirty="0"/>
          </a:p>
        </p:txBody>
      </p:sp>
      <p:pic>
        <p:nvPicPr>
          <p:cNvPr id="5" name="Picture 4" descr="ste25251_1211.jpg"/>
          <p:cNvPicPr>
            <a:picLocks noChangeAspect="1"/>
          </p:cNvPicPr>
          <p:nvPr/>
        </p:nvPicPr>
        <p:blipFill>
          <a:blip r:embed="rId5"/>
          <a:stretch>
            <a:fillRect/>
          </a:stretch>
        </p:blipFill>
        <p:spPr>
          <a:xfrm>
            <a:off x="367591" y="4674663"/>
            <a:ext cx="3876261" cy="914400"/>
          </a:xfrm>
          <a:prstGeom prst="rect">
            <a:avLst/>
          </a:prstGeom>
          <a:effectLst>
            <a:outerShdw blurRad="114300" dist="139700" dir="5400000" sx="103000" sy="103000" algn="ctr" rotWithShape="0">
              <a:schemeClr val="tx1">
                <a:lumMod val="65000"/>
                <a:lumOff val="35000"/>
              </a:schemeClr>
            </a:outerShdw>
          </a:effectLst>
        </p:spPr>
      </p:pic>
      <p:sp>
        <p:nvSpPr>
          <p:cNvPr id="2" name="Rectangle 1"/>
          <p:cNvSpPr/>
          <p:nvPr/>
        </p:nvSpPr>
        <p:spPr>
          <a:xfrm>
            <a:off x="212436" y="533400"/>
            <a:ext cx="3978564" cy="1754326"/>
          </a:xfrm>
          <a:prstGeom prst="rect">
            <a:avLst/>
          </a:prstGeom>
          <a:solidFill>
            <a:schemeClr val="accent6">
              <a:lumMod val="60000"/>
              <a:lumOff val="40000"/>
            </a:schemeClr>
          </a:solidFill>
          <a:effectLst>
            <a:outerShdw blurRad="50800" dist="101600" dir="5400000" algn="ctr" rotWithShape="0">
              <a:srgbClr val="000000">
                <a:alpha val="43137"/>
              </a:srgbClr>
            </a:outerShdw>
          </a:effectLst>
        </p:spPr>
        <p:txBody>
          <a:bodyPr wrap="square">
            <a:spAutoFit/>
          </a:bodyPr>
          <a:lstStyle/>
          <a:p>
            <a:pPr eaLnBrk="1" hangingPunct="1"/>
            <a:r>
              <a:rPr lang="en-US" b="1" dirty="0"/>
              <a:t>Pegging</a:t>
            </a:r>
          </a:p>
          <a:p>
            <a:pPr eaLnBrk="1" hangingPunct="1"/>
            <a:endParaRPr lang="en-US" b="1" dirty="0"/>
          </a:p>
          <a:p>
            <a:pPr eaLnBrk="1" hangingPunct="1"/>
            <a:r>
              <a:rPr lang="en-US" dirty="0"/>
              <a:t>The process of identifying the parent items that have generated a given set of material requirements for an item</a:t>
            </a:r>
          </a:p>
        </p:txBody>
      </p:sp>
    </p:spTree>
    <p:extLst>
      <p:ext uri="{BB962C8B-B14F-4D97-AF65-F5344CB8AC3E}">
        <p14:creationId xmlns:p14="http://schemas.microsoft.com/office/powerpoint/2010/main" val="193452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circle(in)">
                                      <p:cBhvr>
                                        <p:cTn id="21" dur="2000"/>
                                        <p:tgtEl>
                                          <p:spTgt spid="2050"/>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2051"/>
                                        </p:tgtEl>
                                        <p:attrNameLst>
                                          <p:attrName>style.visibility</p:attrName>
                                        </p:attrNameLst>
                                      </p:cBhvr>
                                      <p:to>
                                        <p:strVal val="visible"/>
                                      </p:to>
                                    </p:set>
                                    <p:animEffect transition="in" filter="randombar(horizontal)">
                                      <p:cBhvr>
                                        <p:cTn id="26"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dirty="0"/>
              <a:t>Other MRP Considerations:</a:t>
            </a:r>
            <a:br>
              <a:rPr lang="en-US" dirty="0"/>
            </a:br>
            <a:r>
              <a:rPr lang="en-US" dirty="0"/>
              <a:t> Lot Sizing Rules</a:t>
            </a:r>
          </a:p>
        </p:txBody>
      </p:sp>
      <p:sp>
        <p:nvSpPr>
          <p:cNvPr id="21507" name="Content Placeholder 2"/>
          <p:cNvSpPr>
            <a:spLocks noGrp="1"/>
          </p:cNvSpPr>
          <p:nvPr>
            <p:ph idx="1"/>
          </p:nvPr>
        </p:nvSpPr>
        <p:spPr/>
        <p:txBody>
          <a:bodyPr>
            <a:normAutofit/>
          </a:bodyPr>
          <a:lstStyle/>
          <a:p>
            <a:r>
              <a:rPr lang="en-US" sz="2000" b="1" dirty="0"/>
              <a:t>Lot-for-Lot (L4L) ordering</a:t>
            </a:r>
          </a:p>
          <a:p>
            <a:pPr lvl="1"/>
            <a:r>
              <a:rPr lang="en-US" sz="2000" dirty="0"/>
              <a:t>The order or run size is set equal to the demand for that period</a:t>
            </a:r>
          </a:p>
          <a:p>
            <a:pPr lvl="1"/>
            <a:r>
              <a:rPr lang="en-US" sz="2000" dirty="0"/>
              <a:t>Minimizes investment in inventory</a:t>
            </a:r>
          </a:p>
          <a:p>
            <a:pPr lvl="1"/>
            <a:r>
              <a:rPr lang="en-US" sz="2000" dirty="0"/>
              <a:t>It results in variable order quantities</a:t>
            </a:r>
          </a:p>
          <a:p>
            <a:pPr lvl="1"/>
            <a:r>
              <a:rPr lang="en-US" sz="2000" dirty="0"/>
              <a:t>A new setup is required for each run</a:t>
            </a:r>
          </a:p>
          <a:p>
            <a:r>
              <a:rPr lang="en-US" sz="2000" b="1" dirty="0"/>
              <a:t>Economic Order Quantity (EOQ)</a:t>
            </a:r>
          </a:p>
          <a:p>
            <a:pPr lvl="1"/>
            <a:r>
              <a:rPr lang="en-US" sz="2000" dirty="0"/>
              <a:t>Can lead to minimum costs if usage of item is fairly uniform</a:t>
            </a:r>
          </a:p>
          <a:p>
            <a:pPr lvl="2"/>
            <a:r>
              <a:rPr lang="en-US" sz="1600" dirty="0"/>
              <a:t>This may be the case for some lower-level items that are common to different ‘parents’</a:t>
            </a:r>
          </a:p>
          <a:p>
            <a:pPr lvl="2"/>
            <a:r>
              <a:rPr lang="en-US" sz="1600" dirty="0"/>
              <a:t>Less appropriate for ‘lumpy demand’ items because inventory remnants often result</a:t>
            </a:r>
          </a:p>
          <a:p>
            <a:r>
              <a:rPr lang="en-US" sz="2000" b="1" dirty="0"/>
              <a:t>Fixed Period Ordering</a:t>
            </a:r>
          </a:p>
          <a:p>
            <a:pPr lvl="1"/>
            <a:r>
              <a:rPr lang="en-US" sz="2000" dirty="0"/>
              <a:t>Provides coverage for some predetermined number of periods</a:t>
            </a:r>
          </a:p>
          <a:p>
            <a:pPr>
              <a:buNone/>
            </a:pP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dirty="0"/>
              <a:t>MRP II</a:t>
            </a:r>
          </a:p>
        </p:txBody>
      </p:sp>
      <p:sp>
        <p:nvSpPr>
          <p:cNvPr id="34819" name="Content Placeholder 2"/>
          <p:cNvSpPr>
            <a:spLocks noGrp="1"/>
          </p:cNvSpPr>
          <p:nvPr>
            <p:ph idx="1"/>
          </p:nvPr>
        </p:nvSpPr>
        <p:spPr/>
        <p:txBody>
          <a:bodyPr/>
          <a:lstStyle/>
          <a:p>
            <a:pPr eaLnBrk="1" hangingPunct="1">
              <a:spcBef>
                <a:spcPts val="1200"/>
              </a:spcBef>
            </a:pPr>
            <a:r>
              <a:rPr lang="en-US" sz="2400" b="1" dirty="0"/>
              <a:t>Manufacturing resources planning (MRP II)</a:t>
            </a:r>
          </a:p>
          <a:p>
            <a:pPr lvl="1" eaLnBrk="1" hangingPunct="1">
              <a:spcBef>
                <a:spcPts val="1200"/>
              </a:spcBef>
            </a:pPr>
            <a:r>
              <a:rPr lang="en-US" sz="2000" dirty="0"/>
              <a:t>Expanded approach to production resource planning, involving other areas of the firm in the planning process and enabling capacity requirements planning</a:t>
            </a:r>
          </a:p>
          <a:p>
            <a:pPr lvl="2" eaLnBrk="1" hangingPunct="1">
              <a:spcBef>
                <a:spcPts val="1200"/>
              </a:spcBef>
            </a:pPr>
            <a:r>
              <a:rPr lang="en-US" sz="1800" dirty="0"/>
              <a:t>Most MRP II systems have the capability of performing simulation to answer a variety of “</a:t>
            </a:r>
            <a:r>
              <a:rPr lang="en-US" sz="1800" b="1" dirty="0"/>
              <a:t>what if</a:t>
            </a:r>
            <a:r>
              <a:rPr lang="en-US" sz="1800" dirty="0"/>
              <a:t>” questions so they can gain a better appreciation of available options and their consequences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eaLnBrk="1" hangingPunct="1"/>
            <a:r>
              <a:rPr lang="en-US" dirty="0"/>
              <a:t>Enterprise Resource Planning</a:t>
            </a:r>
          </a:p>
        </p:txBody>
      </p:sp>
      <p:sp>
        <p:nvSpPr>
          <p:cNvPr id="43011" name="Content Placeholder 2"/>
          <p:cNvSpPr>
            <a:spLocks noGrp="1"/>
          </p:cNvSpPr>
          <p:nvPr>
            <p:ph idx="1"/>
          </p:nvPr>
        </p:nvSpPr>
        <p:spPr>
          <a:xfrm>
            <a:off x="76200" y="1524000"/>
            <a:ext cx="4953000" cy="4572000"/>
          </a:xfrm>
        </p:spPr>
        <p:txBody>
          <a:bodyPr>
            <a:normAutofit lnSpcReduction="10000"/>
          </a:bodyPr>
          <a:lstStyle/>
          <a:p>
            <a:pPr eaLnBrk="1" hangingPunct="1">
              <a:spcBef>
                <a:spcPts val="1200"/>
              </a:spcBef>
            </a:pPr>
            <a:r>
              <a:rPr lang="en-US" sz="2400" b="1" dirty="0">
                <a:solidFill>
                  <a:srgbClr val="303B2C"/>
                </a:solidFill>
              </a:rPr>
              <a:t>Enterprise resource planning (ERP) </a:t>
            </a:r>
          </a:p>
          <a:p>
            <a:pPr lvl="1">
              <a:spcBef>
                <a:spcPts val="1200"/>
              </a:spcBef>
            </a:pPr>
            <a:r>
              <a:rPr lang="en-US" sz="2000" dirty="0">
                <a:solidFill>
                  <a:srgbClr val="303B2C"/>
                </a:solidFill>
              </a:rPr>
              <a:t>ERP was the next step in an evolution that began with MRP and evolved into MRPII</a:t>
            </a:r>
          </a:p>
          <a:p>
            <a:pPr lvl="1">
              <a:spcBef>
                <a:spcPts val="1200"/>
              </a:spcBef>
            </a:pPr>
            <a:r>
              <a:rPr lang="en-US" sz="2000" dirty="0">
                <a:solidFill>
                  <a:srgbClr val="303B2C"/>
                </a:solidFill>
              </a:rPr>
              <a:t>ERP, like MRP II, typically has an MRP core</a:t>
            </a:r>
          </a:p>
          <a:p>
            <a:pPr lvl="1">
              <a:spcBef>
                <a:spcPts val="1200"/>
              </a:spcBef>
            </a:pPr>
            <a:r>
              <a:rPr lang="en-US" sz="2000" dirty="0">
                <a:solidFill>
                  <a:srgbClr val="303B2C"/>
                </a:solidFill>
              </a:rPr>
              <a:t>ERP provides a system to capture and make data available in real time to decision makers and other users throughout an organization.</a:t>
            </a:r>
          </a:p>
          <a:p>
            <a:pPr lvl="1">
              <a:spcBef>
                <a:spcPts val="1200"/>
              </a:spcBef>
            </a:pPr>
            <a:r>
              <a:rPr lang="en-US" sz="2000" dirty="0">
                <a:solidFill>
                  <a:srgbClr val="303B2C"/>
                </a:solidFill>
              </a:rPr>
              <a:t>ERP systems are composed of a collection of </a:t>
            </a:r>
            <a:r>
              <a:rPr lang="en-US" sz="2000" b="1" dirty="0">
                <a:solidFill>
                  <a:srgbClr val="303B2C"/>
                </a:solidFill>
              </a:rPr>
              <a:t>integrated modules</a:t>
            </a:r>
          </a:p>
          <a:p>
            <a:pPr eaLnBrk="1" hangingPunct="1"/>
            <a:endParaRPr lang="en-US" sz="2400" dirty="0">
              <a:solidFill>
                <a:srgbClr val="303B2C"/>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760303"/>
            <a:ext cx="4114800" cy="4015120"/>
          </a:xfrm>
          <a:prstGeom prst="rect">
            <a:avLst/>
          </a:prstGeom>
          <a:effectLst>
            <a:outerShdw blurRad="114300" dist="139700" dir="5400000" sx="103000" sy="103000" algn="ctr" rotWithShape="0">
              <a:schemeClr val="tx1">
                <a:lumMod val="65000"/>
                <a:lumOff val="35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eaLnBrk="1" hangingPunct="1"/>
            <a:r>
              <a:rPr lang="en-US" dirty="0"/>
              <a:t>Overview of ERP Software Modules</a:t>
            </a:r>
            <a:br>
              <a:rPr lang="en-US" dirty="0"/>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937994534"/>
              </p:ext>
            </p:extLst>
          </p:nvPr>
        </p:nvGraphicFramePr>
        <p:xfrm>
          <a:off x="381000" y="1310640"/>
          <a:ext cx="7772400" cy="486156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000"/>
                    </a:ext>
                  </a:extLst>
                </a:gridCol>
                <a:gridCol w="5638800">
                  <a:extLst>
                    <a:ext uri="{9D8B030D-6E8A-4147-A177-3AD203B41FA5}">
                      <a16:colId xmlns:a16="http://schemas.microsoft.com/office/drawing/2014/main" val="20001"/>
                    </a:ext>
                  </a:extLst>
                </a:gridCol>
              </a:tblGrid>
              <a:tr h="370840">
                <a:tc>
                  <a:txBody>
                    <a:bodyPr/>
                    <a:lstStyle/>
                    <a:p>
                      <a:r>
                        <a:rPr lang="en-US" sz="1400" b="1" dirty="0">
                          <a:solidFill>
                            <a:schemeClr val="tx1"/>
                          </a:solidFill>
                        </a:rPr>
                        <a:t>Module</a:t>
                      </a:r>
                    </a:p>
                  </a:txBody>
                  <a:tcPr>
                    <a:solidFill>
                      <a:schemeClr val="bg2">
                        <a:lumMod val="75000"/>
                      </a:schemeClr>
                    </a:solidFill>
                  </a:tcPr>
                </a:tc>
                <a:tc>
                  <a:txBody>
                    <a:bodyPr/>
                    <a:lstStyle/>
                    <a:p>
                      <a:r>
                        <a:rPr lang="en-US" sz="1400" b="1" dirty="0">
                          <a:solidFill>
                            <a:schemeClr val="tx1"/>
                          </a:solidFill>
                        </a:rPr>
                        <a:t>Brief Description</a:t>
                      </a:r>
                    </a:p>
                  </a:txBody>
                  <a:tcPr>
                    <a:solidFill>
                      <a:schemeClr val="bg2">
                        <a:lumMod val="75000"/>
                      </a:schemeClr>
                    </a:solidFill>
                  </a:tcPr>
                </a:tc>
                <a:extLst>
                  <a:ext uri="{0D108BD9-81ED-4DB2-BD59-A6C34878D82A}">
                    <a16:rowId xmlns:a16="http://schemas.microsoft.com/office/drawing/2014/main" val="10000"/>
                  </a:ext>
                </a:extLst>
              </a:tr>
              <a:tr h="370840">
                <a:tc>
                  <a:txBody>
                    <a:bodyPr/>
                    <a:lstStyle/>
                    <a:p>
                      <a:r>
                        <a:rPr lang="en-US" sz="1200" b="1" dirty="0">
                          <a:solidFill>
                            <a:srgbClr val="303B2C"/>
                          </a:solidFill>
                        </a:rPr>
                        <a:t>Accounting/Finance</a:t>
                      </a:r>
                    </a:p>
                  </a:txBody>
                  <a:tcPr>
                    <a:solidFill>
                      <a:schemeClr val="bg2">
                        <a:lumMod val="90000"/>
                      </a:schemeClr>
                    </a:solidFill>
                  </a:tcPr>
                </a:tc>
                <a:tc>
                  <a:txBody>
                    <a:bodyPr/>
                    <a:lstStyle/>
                    <a:p>
                      <a:pPr indent="-182880"/>
                      <a:r>
                        <a:rPr lang="en-US" sz="1200" dirty="0">
                          <a:solidFill>
                            <a:srgbClr val="303B2C"/>
                          </a:solidFill>
                        </a:rPr>
                        <a:t>A</a:t>
                      </a:r>
                      <a:r>
                        <a:rPr lang="en-US" sz="1200" baseline="0" dirty="0">
                          <a:solidFill>
                            <a:srgbClr val="303B2C"/>
                          </a:solidFill>
                        </a:rPr>
                        <a:t> central component of most ERP systems.  It provides a range of financial reports, including general ledger, accounts payable, accounts receivable, payroll, income statements, ad balance sheets</a:t>
                      </a:r>
                      <a:endParaRPr lang="en-US" sz="1200" dirty="0">
                        <a:solidFill>
                          <a:srgbClr val="303B2C"/>
                        </a:solidFill>
                      </a:endParaRPr>
                    </a:p>
                  </a:txBody>
                  <a:tcPr>
                    <a:solidFill>
                      <a:schemeClr val="bg2">
                        <a:lumMod val="90000"/>
                      </a:schemeClr>
                    </a:solidFill>
                  </a:tcPr>
                </a:tc>
                <a:extLst>
                  <a:ext uri="{0D108BD9-81ED-4DB2-BD59-A6C34878D82A}">
                    <a16:rowId xmlns:a16="http://schemas.microsoft.com/office/drawing/2014/main" val="10001"/>
                  </a:ext>
                </a:extLst>
              </a:tr>
              <a:tr h="370840">
                <a:tc>
                  <a:txBody>
                    <a:bodyPr/>
                    <a:lstStyle/>
                    <a:p>
                      <a:r>
                        <a:rPr lang="en-US" sz="1200" b="1" dirty="0">
                          <a:solidFill>
                            <a:srgbClr val="303B2C"/>
                          </a:solidFill>
                        </a:rPr>
                        <a:t>Marketing</a:t>
                      </a:r>
                    </a:p>
                  </a:txBody>
                  <a:tcPr>
                    <a:solidFill>
                      <a:schemeClr val="bg2"/>
                    </a:solidFill>
                  </a:tcPr>
                </a:tc>
                <a:tc>
                  <a:txBody>
                    <a:bodyPr/>
                    <a:lstStyle/>
                    <a:p>
                      <a:pPr indent="-182880"/>
                      <a:r>
                        <a:rPr lang="en-US" sz="1200" dirty="0">
                          <a:solidFill>
                            <a:srgbClr val="303B2C"/>
                          </a:solidFill>
                        </a:rPr>
                        <a:t>Supports lead generation,</a:t>
                      </a:r>
                      <a:r>
                        <a:rPr lang="en-US" sz="1200" baseline="0" dirty="0">
                          <a:solidFill>
                            <a:srgbClr val="303B2C"/>
                          </a:solidFill>
                        </a:rPr>
                        <a:t> target marketing, direct mail, and sales</a:t>
                      </a:r>
                      <a:endParaRPr lang="en-US" sz="1200" dirty="0">
                        <a:solidFill>
                          <a:srgbClr val="303B2C"/>
                        </a:solidFill>
                      </a:endParaRPr>
                    </a:p>
                  </a:txBody>
                  <a:tcPr>
                    <a:solidFill>
                      <a:schemeClr val="bg2"/>
                    </a:solidFill>
                  </a:tcPr>
                </a:tc>
                <a:extLst>
                  <a:ext uri="{0D108BD9-81ED-4DB2-BD59-A6C34878D82A}">
                    <a16:rowId xmlns:a16="http://schemas.microsoft.com/office/drawing/2014/main" val="10002"/>
                  </a:ext>
                </a:extLst>
              </a:tr>
              <a:tr h="370840">
                <a:tc>
                  <a:txBody>
                    <a:bodyPr/>
                    <a:lstStyle/>
                    <a:p>
                      <a:r>
                        <a:rPr lang="en-US" sz="1200" b="1" dirty="0">
                          <a:solidFill>
                            <a:srgbClr val="303B2C"/>
                          </a:solidFill>
                        </a:rPr>
                        <a:t>Human Resources</a:t>
                      </a:r>
                    </a:p>
                  </a:txBody>
                  <a:tcPr>
                    <a:solidFill>
                      <a:schemeClr val="bg2">
                        <a:lumMod val="90000"/>
                      </a:schemeClr>
                    </a:solidFill>
                  </a:tcPr>
                </a:tc>
                <a:tc>
                  <a:txBody>
                    <a:bodyPr/>
                    <a:lstStyle/>
                    <a:p>
                      <a:pPr indent="-182880"/>
                      <a:r>
                        <a:rPr lang="en-US" sz="1200" dirty="0">
                          <a:solidFill>
                            <a:srgbClr val="303B2C"/>
                          </a:solidFill>
                        </a:rPr>
                        <a:t>Maintains</a:t>
                      </a:r>
                      <a:r>
                        <a:rPr lang="en-US" sz="1200" baseline="0" dirty="0">
                          <a:solidFill>
                            <a:srgbClr val="303B2C"/>
                          </a:solidFill>
                        </a:rPr>
                        <a:t> a complete data base of employee information such as date of hire, salary, contact information, performance evaluations, and other pertinent information</a:t>
                      </a:r>
                      <a:endParaRPr lang="en-US" sz="1200" dirty="0">
                        <a:solidFill>
                          <a:srgbClr val="303B2C"/>
                        </a:solidFill>
                      </a:endParaRPr>
                    </a:p>
                  </a:txBody>
                  <a:tcPr>
                    <a:solidFill>
                      <a:schemeClr val="bg2">
                        <a:lumMod val="90000"/>
                      </a:schemeClr>
                    </a:solidFill>
                  </a:tcPr>
                </a:tc>
                <a:extLst>
                  <a:ext uri="{0D108BD9-81ED-4DB2-BD59-A6C34878D82A}">
                    <a16:rowId xmlns:a16="http://schemas.microsoft.com/office/drawing/2014/main" val="10003"/>
                  </a:ext>
                </a:extLst>
              </a:tr>
              <a:tr h="370840">
                <a:tc>
                  <a:txBody>
                    <a:bodyPr/>
                    <a:lstStyle/>
                    <a:p>
                      <a:r>
                        <a:rPr lang="en-US" sz="1200" b="1" dirty="0">
                          <a:solidFill>
                            <a:srgbClr val="303B2C"/>
                          </a:solidFill>
                        </a:rPr>
                        <a:t>Purchasing</a:t>
                      </a:r>
                    </a:p>
                  </a:txBody>
                  <a:tcPr>
                    <a:solidFill>
                      <a:schemeClr val="bg2"/>
                    </a:solidFill>
                  </a:tcPr>
                </a:tc>
                <a:tc>
                  <a:txBody>
                    <a:bodyPr/>
                    <a:lstStyle/>
                    <a:p>
                      <a:pPr indent="-182880"/>
                      <a:r>
                        <a:rPr lang="en-US" sz="1200" dirty="0">
                          <a:solidFill>
                            <a:srgbClr val="303B2C"/>
                          </a:solidFill>
                        </a:rPr>
                        <a:t>Facilitates</a:t>
                      </a:r>
                      <a:r>
                        <a:rPr lang="en-US" sz="1200" baseline="0" dirty="0">
                          <a:solidFill>
                            <a:srgbClr val="303B2C"/>
                          </a:solidFill>
                        </a:rPr>
                        <a:t> vendor selection, price negotiation, making purchasing decisions, and bill payment</a:t>
                      </a:r>
                      <a:endParaRPr lang="en-US" sz="1200" dirty="0">
                        <a:solidFill>
                          <a:srgbClr val="303B2C"/>
                        </a:solidFill>
                      </a:endParaRPr>
                    </a:p>
                  </a:txBody>
                  <a:tcPr>
                    <a:solidFill>
                      <a:schemeClr val="bg2"/>
                    </a:solidFill>
                  </a:tcPr>
                </a:tc>
                <a:extLst>
                  <a:ext uri="{0D108BD9-81ED-4DB2-BD59-A6C34878D82A}">
                    <a16:rowId xmlns:a16="http://schemas.microsoft.com/office/drawing/2014/main" val="10004"/>
                  </a:ext>
                </a:extLst>
              </a:tr>
              <a:tr h="370840">
                <a:tc>
                  <a:txBody>
                    <a:bodyPr/>
                    <a:lstStyle/>
                    <a:p>
                      <a:r>
                        <a:rPr lang="en-US" sz="1200" b="1" dirty="0">
                          <a:solidFill>
                            <a:srgbClr val="303B2C"/>
                          </a:solidFill>
                        </a:rPr>
                        <a:t>Production Planning</a:t>
                      </a:r>
                    </a:p>
                  </a:txBody>
                  <a:tcPr>
                    <a:solidFill>
                      <a:schemeClr val="bg2">
                        <a:lumMod val="90000"/>
                      </a:schemeClr>
                    </a:solidFill>
                  </a:tcPr>
                </a:tc>
                <a:tc>
                  <a:txBody>
                    <a:bodyPr/>
                    <a:lstStyle/>
                    <a:p>
                      <a:pPr indent="-182880"/>
                      <a:r>
                        <a:rPr lang="en-US" sz="1200" dirty="0">
                          <a:solidFill>
                            <a:srgbClr val="303B2C"/>
                          </a:solidFill>
                        </a:rPr>
                        <a:t>Integrates information</a:t>
                      </a:r>
                      <a:r>
                        <a:rPr lang="en-US" sz="1200" baseline="0" dirty="0">
                          <a:solidFill>
                            <a:srgbClr val="303B2C"/>
                          </a:solidFill>
                        </a:rPr>
                        <a:t> on forecasts, orders, production capacity, on-hand inventory quantities, bills of material, work in process, schedules, and production lead times</a:t>
                      </a:r>
                      <a:endParaRPr lang="en-US" sz="1200" dirty="0">
                        <a:solidFill>
                          <a:srgbClr val="303B2C"/>
                        </a:solidFill>
                      </a:endParaRPr>
                    </a:p>
                  </a:txBody>
                  <a:tcPr>
                    <a:solidFill>
                      <a:schemeClr val="bg2">
                        <a:lumMod val="90000"/>
                      </a:schemeClr>
                    </a:solidFill>
                  </a:tcPr>
                </a:tc>
                <a:extLst>
                  <a:ext uri="{0D108BD9-81ED-4DB2-BD59-A6C34878D82A}">
                    <a16:rowId xmlns:a16="http://schemas.microsoft.com/office/drawing/2014/main" val="10005"/>
                  </a:ext>
                </a:extLst>
              </a:tr>
              <a:tr h="370840">
                <a:tc>
                  <a:txBody>
                    <a:bodyPr/>
                    <a:lstStyle/>
                    <a:p>
                      <a:r>
                        <a:rPr lang="en-US" sz="1200" b="1" dirty="0">
                          <a:solidFill>
                            <a:srgbClr val="303B2C"/>
                          </a:solidFill>
                        </a:rPr>
                        <a:t>Inventory Management</a:t>
                      </a:r>
                    </a:p>
                  </a:txBody>
                  <a:tcPr>
                    <a:solidFill>
                      <a:schemeClr val="bg2"/>
                    </a:solidFill>
                  </a:tcPr>
                </a:tc>
                <a:tc>
                  <a:txBody>
                    <a:bodyPr/>
                    <a:lstStyle/>
                    <a:p>
                      <a:pPr indent="-182880"/>
                      <a:r>
                        <a:rPr lang="en-US" sz="1200" dirty="0">
                          <a:solidFill>
                            <a:srgbClr val="303B2C"/>
                          </a:solidFill>
                        </a:rPr>
                        <a:t>Identifies inventory requirements,</a:t>
                      </a:r>
                      <a:r>
                        <a:rPr lang="en-US" sz="1200" baseline="0" dirty="0">
                          <a:solidFill>
                            <a:srgbClr val="303B2C"/>
                          </a:solidFill>
                        </a:rPr>
                        <a:t> inventory availability, replenishment rules, and inventory tracking</a:t>
                      </a:r>
                      <a:endParaRPr lang="en-US" sz="1200" dirty="0">
                        <a:solidFill>
                          <a:srgbClr val="303B2C"/>
                        </a:solidFill>
                      </a:endParaRPr>
                    </a:p>
                  </a:txBody>
                  <a:tcPr>
                    <a:solidFill>
                      <a:schemeClr val="bg2"/>
                    </a:solidFill>
                  </a:tcPr>
                </a:tc>
                <a:extLst>
                  <a:ext uri="{0D108BD9-81ED-4DB2-BD59-A6C34878D82A}">
                    <a16:rowId xmlns:a16="http://schemas.microsoft.com/office/drawing/2014/main" val="10006"/>
                  </a:ext>
                </a:extLst>
              </a:tr>
              <a:tr h="370840">
                <a:tc>
                  <a:txBody>
                    <a:bodyPr/>
                    <a:lstStyle/>
                    <a:p>
                      <a:r>
                        <a:rPr lang="en-US" sz="1200" b="1" dirty="0">
                          <a:solidFill>
                            <a:srgbClr val="303B2C"/>
                          </a:solidFill>
                        </a:rPr>
                        <a:t>Distribution</a:t>
                      </a:r>
                    </a:p>
                  </a:txBody>
                  <a:tcPr>
                    <a:solidFill>
                      <a:schemeClr val="bg2">
                        <a:lumMod val="90000"/>
                      </a:schemeClr>
                    </a:solidFill>
                  </a:tcPr>
                </a:tc>
                <a:tc>
                  <a:txBody>
                    <a:bodyPr/>
                    <a:lstStyle/>
                    <a:p>
                      <a:pPr indent="-182880"/>
                      <a:r>
                        <a:rPr lang="en-US" sz="1200" dirty="0">
                          <a:solidFill>
                            <a:srgbClr val="303B2C"/>
                          </a:solidFill>
                        </a:rPr>
                        <a:t>Contains</a:t>
                      </a:r>
                      <a:r>
                        <a:rPr lang="en-US" sz="1200" baseline="0" dirty="0">
                          <a:solidFill>
                            <a:srgbClr val="303B2C"/>
                          </a:solidFill>
                        </a:rPr>
                        <a:t> information on third-party shippers, shipping and delivery schedules, delivery tracking</a:t>
                      </a:r>
                      <a:endParaRPr lang="en-US" sz="1200" dirty="0">
                        <a:solidFill>
                          <a:srgbClr val="303B2C"/>
                        </a:solidFill>
                      </a:endParaRPr>
                    </a:p>
                  </a:txBody>
                  <a:tcPr>
                    <a:solidFill>
                      <a:schemeClr val="bg2">
                        <a:lumMod val="90000"/>
                      </a:schemeClr>
                    </a:solidFill>
                  </a:tcPr>
                </a:tc>
                <a:extLst>
                  <a:ext uri="{0D108BD9-81ED-4DB2-BD59-A6C34878D82A}">
                    <a16:rowId xmlns:a16="http://schemas.microsoft.com/office/drawing/2014/main" val="10007"/>
                  </a:ext>
                </a:extLst>
              </a:tr>
              <a:tr h="370840">
                <a:tc>
                  <a:txBody>
                    <a:bodyPr/>
                    <a:lstStyle/>
                    <a:p>
                      <a:r>
                        <a:rPr lang="en-US" sz="1200" b="1" dirty="0">
                          <a:solidFill>
                            <a:srgbClr val="303B2C"/>
                          </a:solidFill>
                        </a:rPr>
                        <a:t>Sales</a:t>
                      </a:r>
                    </a:p>
                  </a:txBody>
                  <a:tcPr>
                    <a:solidFill>
                      <a:schemeClr val="bg2"/>
                    </a:solidFill>
                  </a:tcPr>
                </a:tc>
                <a:tc>
                  <a:txBody>
                    <a:bodyPr/>
                    <a:lstStyle/>
                    <a:p>
                      <a:pPr indent="-182880"/>
                      <a:r>
                        <a:rPr lang="en-US" sz="1200" dirty="0">
                          <a:solidFill>
                            <a:srgbClr val="303B2C"/>
                          </a:solidFill>
                        </a:rPr>
                        <a:t>Information</a:t>
                      </a:r>
                      <a:r>
                        <a:rPr lang="en-US" sz="1200" baseline="0" dirty="0">
                          <a:solidFill>
                            <a:srgbClr val="303B2C"/>
                          </a:solidFill>
                        </a:rPr>
                        <a:t> on orders, invoices, order tracking, and shipping</a:t>
                      </a:r>
                      <a:endParaRPr lang="en-US" sz="1200" dirty="0">
                        <a:solidFill>
                          <a:srgbClr val="303B2C"/>
                        </a:solidFill>
                      </a:endParaRPr>
                    </a:p>
                  </a:txBody>
                  <a:tcPr>
                    <a:solidFill>
                      <a:schemeClr val="bg2"/>
                    </a:solidFill>
                  </a:tcPr>
                </a:tc>
                <a:extLst>
                  <a:ext uri="{0D108BD9-81ED-4DB2-BD59-A6C34878D82A}">
                    <a16:rowId xmlns:a16="http://schemas.microsoft.com/office/drawing/2014/main" val="10008"/>
                  </a:ext>
                </a:extLst>
              </a:tr>
              <a:tr h="370840">
                <a:tc>
                  <a:txBody>
                    <a:bodyPr/>
                    <a:lstStyle/>
                    <a:p>
                      <a:r>
                        <a:rPr lang="en-US" sz="1200" b="1" dirty="0">
                          <a:solidFill>
                            <a:srgbClr val="303B2C"/>
                          </a:solidFill>
                        </a:rPr>
                        <a:t>Supply Chain Management</a:t>
                      </a:r>
                    </a:p>
                  </a:txBody>
                  <a:tcPr>
                    <a:solidFill>
                      <a:schemeClr val="bg2">
                        <a:lumMod val="90000"/>
                      </a:schemeClr>
                    </a:solidFill>
                  </a:tcPr>
                </a:tc>
                <a:tc>
                  <a:txBody>
                    <a:bodyPr/>
                    <a:lstStyle/>
                    <a:p>
                      <a:pPr indent="-182880"/>
                      <a:r>
                        <a:rPr lang="en-US" sz="1200" dirty="0">
                          <a:solidFill>
                            <a:srgbClr val="303B2C"/>
                          </a:solidFill>
                        </a:rPr>
                        <a:t>Facilitates supplier and customer management, supply chain visibility, and</a:t>
                      </a:r>
                      <a:r>
                        <a:rPr lang="en-US" sz="1200" baseline="0" dirty="0">
                          <a:solidFill>
                            <a:srgbClr val="303B2C"/>
                          </a:solidFill>
                        </a:rPr>
                        <a:t> event management</a:t>
                      </a:r>
                      <a:endParaRPr lang="en-US" sz="1200" dirty="0">
                        <a:solidFill>
                          <a:srgbClr val="303B2C"/>
                        </a:solidFill>
                      </a:endParaRPr>
                    </a:p>
                  </a:txBody>
                  <a:tcPr>
                    <a:solidFill>
                      <a:schemeClr val="bg2">
                        <a:lumMod val="90000"/>
                      </a:schemeClr>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2743200" y="2971800"/>
            <a:ext cx="2971800" cy="1143000"/>
          </a:xfrm>
        </p:spPr>
        <p:txBody>
          <a:bodyPr>
            <a:normAutofit/>
          </a:bodyPr>
          <a:lstStyle/>
          <a:p>
            <a:pPr marL="0" indent="0" eaLnBrk="1" hangingPunct="1">
              <a:buNone/>
            </a:pPr>
            <a:r>
              <a:rPr lang="en-US" sz="3600" b="1" i="1" dirty="0"/>
              <a:t>Questions</a:t>
            </a:r>
            <a:endParaRPr lang="en-US" sz="3200" dirty="0"/>
          </a:p>
        </p:txBody>
      </p:sp>
      <p:sp>
        <p:nvSpPr>
          <p:cNvPr id="18434" name="Title 1"/>
          <p:cNvSpPr>
            <a:spLocks noGrp="1"/>
          </p:cNvSpPr>
          <p:nvPr>
            <p:ph type="title"/>
          </p:nvPr>
        </p:nvSpPr>
        <p:spPr/>
        <p:txBody>
          <a:bodyPr/>
          <a:lstStyle/>
          <a:p>
            <a:pPr eaLnBrk="1" hangingPunct="1"/>
            <a:endParaRPr lang="en-US" dirty="0"/>
          </a:p>
        </p:txBody>
      </p:sp>
    </p:spTree>
    <p:extLst>
      <p:ext uri="{BB962C8B-B14F-4D97-AF65-F5344CB8AC3E}">
        <p14:creationId xmlns:p14="http://schemas.microsoft.com/office/powerpoint/2010/main" val="78905894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evenson 11th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12213</TotalTime>
  <Pages>1</Pages>
  <Words>1646</Words>
  <Application>Microsoft Office PowerPoint</Application>
  <PresentationFormat>On-screen Show (4:3)</PresentationFormat>
  <Paragraphs>239</Paragraphs>
  <Slides>30</Slides>
  <Notes>22</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Arabic Typesetting</vt:lpstr>
      <vt:lpstr>Arial</vt:lpstr>
      <vt:lpstr>Constantia</vt:lpstr>
      <vt:lpstr>Times New Roman</vt:lpstr>
      <vt:lpstr>Wingdings</vt:lpstr>
      <vt:lpstr>Wingdings 2</vt:lpstr>
      <vt:lpstr>Stevenson 11th Theme</vt:lpstr>
      <vt:lpstr>PowerPoint Presentation</vt:lpstr>
      <vt:lpstr>PowerPoint Presentation</vt:lpstr>
      <vt:lpstr>Learning Objectives</vt:lpstr>
      <vt:lpstr>Disaggregation</vt:lpstr>
      <vt:lpstr>Disaggregating the Aggregate Plan</vt:lpstr>
      <vt:lpstr>Master Scheduling</vt:lpstr>
      <vt:lpstr>MPS – Example</vt:lpstr>
      <vt:lpstr>MPS – Forecasts and Customer Orders</vt:lpstr>
      <vt:lpstr>MPS – Projected On Hand</vt:lpstr>
      <vt:lpstr>Determining MPS and  Projected On Hand</vt:lpstr>
      <vt:lpstr>Adding MPS and Projected On Hand  to the MPS</vt:lpstr>
      <vt:lpstr>Material requirements planning (MRP) </vt:lpstr>
      <vt:lpstr>Overview of MRP</vt:lpstr>
      <vt:lpstr>MRP Inputs: Master Schedule</vt:lpstr>
      <vt:lpstr>Cumulative Lead Time</vt:lpstr>
      <vt:lpstr>MRP Inputs: Bill of Materials</vt:lpstr>
      <vt:lpstr>Assembly Diagram and  Product Structure Tree</vt:lpstr>
      <vt:lpstr>MRP Inputs: Inventory Records</vt:lpstr>
      <vt:lpstr>MRP PROCESSING</vt:lpstr>
      <vt:lpstr>Assembly Time Chart</vt:lpstr>
      <vt:lpstr>MRP: Example</vt:lpstr>
      <vt:lpstr>MRP Example: Solution </vt:lpstr>
      <vt:lpstr>MRP Example:</vt:lpstr>
      <vt:lpstr>MRP Example:</vt:lpstr>
      <vt:lpstr>PowerPoint Presentation</vt:lpstr>
      <vt:lpstr>Other MRP Considerations:  Lot Sizing Rules</vt:lpstr>
      <vt:lpstr>MRP II</vt:lpstr>
      <vt:lpstr>Enterprise Resource Planning</vt:lpstr>
      <vt:lpstr>Overview of ERP Software Modules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PRODUCTIONS/OPERATIONS MANAGEMENT</dc:title>
  <dc:creator>Ralph Butler</dc:creator>
  <cp:lastModifiedBy>Ahmad Abareshi</cp:lastModifiedBy>
  <cp:revision>263</cp:revision>
  <cp:lastPrinted>2018-04-06T01:52:18Z</cp:lastPrinted>
  <dcterms:created xsi:type="dcterms:W3CDTF">1998-04-08T22:11:02Z</dcterms:created>
  <dcterms:modified xsi:type="dcterms:W3CDTF">2019-04-28T04:19:49Z</dcterms:modified>
</cp:coreProperties>
</file>